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7" r:id="rId2"/>
    <p:sldMasterId id="2147483709" r:id="rId3"/>
    <p:sldMasterId id="2147483660" r:id="rId4"/>
    <p:sldMasterId id="2147483673" r:id="rId5"/>
    <p:sldMasterId id="2147483685" r:id="rId6"/>
  </p:sldMasterIdLst>
  <p:notesMasterIdLst>
    <p:notesMasterId r:id="rId18"/>
  </p:notesMasterIdLst>
  <p:handoutMasterIdLst>
    <p:handoutMasterId r:id="rId19"/>
  </p:handoutMasterIdLst>
  <p:sldIdLst>
    <p:sldId id="258" r:id="rId7"/>
    <p:sldId id="292" r:id="rId8"/>
    <p:sldId id="300" r:id="rId9"/>
    <p:sldId id="306" r:id="rId10"/>
    <p:sldId id="307" r:id="rId11"/>
    <p:sldId id="308" r:id="rId12"/>
    <p:sldId id="302" r:id="rId13"/>
    <p:sldId id="304" r:id="rId14"/>
    <p:sldId id="310" r:id="rId15"/>
    <p:sldId id="311" r:id="rId16"/>
    <p:sldId id="31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808000"/>
    <a:srgbClr val="3333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014" autoAdjust="0"/>
    <p:restoredTop sz="94671" autoAdjust="0"/>
  </p:normalViewPr>
  <p:slideViewPr>
    <p:cSldViewPr>
      <p:cViewPr varScale="1">
        <p:scale>
          <a:sx n="84" d="100"/>
          <a:sy n="84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49CCC-4B3D-46BE-854D-BF7B801A2B2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8A27E-EAEF-4552-9477-71F15FCC4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5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54D1A-F93B-4F33-B8CF-90B5C415C02D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08F88-5AAA-4235-A257-3D99E4BCF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9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78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3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14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4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46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35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62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92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67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8000" contras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5200" r="25200"/>
          <a:stretch/>
        </p:blipFill>
        <p:spPr>
          <a:xfrm>
            <a:off x="-548640" y="-5367"/>
            <a:ext cx="2176887" cy="354813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-5367"/>
            <a:ext cx="1628247" cy="3548130"/>
          </a:xfrm>
          <a:prstGeom prst="rect">
            <a:avLst/>
          </a:prstGeom>
          <a:solidFill>
            <a:schemeClr val="bg2">
              <a:lumMod val="5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133" y="152400"/>
            <a:ext cx="6781800" cy="1143000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6781800" cy="4525963"/>
          </a:xfrm>
          <a:noFill/>
        </p:spPr>
        <p:txBody>
          <a:bodyPr/>
          <a:lstStyle>
            <a:lvl1pPr marL="342900" indent="-342900">
              <a:buClr>
                <a:srgbClr val="808000"/>
              </a:buClr>
              <a:buSzPct val="120000"/>
              <a:buFont typeface="Wingdings" pitchFamily="2" charset="2"/>
              <a:buChar char="§"/>
              <a:defRPr sz="2800" b="1"/>
            </a:lvl1pPr>
            <a:lvl2pPr marL="742950" indent="-285750">
              <a:buClr>
                <a:srgbClr val="333399"/>
              </a:buClr>
              <a:buSzPct val="120000"/>
              <a:buFont typeface="Arial" pitchFamily="34" charset="0"/>
              <a:buChar char="•"/>
              <a:defRPr sz="2400" b="1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88" b="-24888"/>
          <a:stretch/>
        </p:blipFill>
        <p:spPr>
          <a:xfrm rot="16200000" flipV="1">
            <a:off x="-1097280" y="4127500"/>
            <a:ext cx="3276600" cy="218440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663521" y="0"/>
            <a:ext cx="4973" cy="6858000"/>
          </a:xfrm>
          <a:prstGeom prst="line">
            <a:avLst/>
          </a:prstGeom>
          <a:ln w="76200">
            <a:solidFill>
              <a:srgbClr val="8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3548130"/>
            <a:ext cx="1633220" cy="33270"/>
          </a:xfrm>
          <a:prstGeom prst="line">
            <a:avLst/>
          </a:prstGeom>
          <a:ln w="76200">
            <a:solidFill>
              <a:srgbClr val="8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977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65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06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894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57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94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7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68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287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520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9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358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17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364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134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467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224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950" y="2876232"/>
            <a:ext cx="1308100" cy="1105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5811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382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211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721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2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034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48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5413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184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332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531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91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29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22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813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4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306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13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382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061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065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189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205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711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068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449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7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8504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329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4240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958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695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886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39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5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656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7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7CDEB-3F3E-4289-8515-54BD48962513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D94AE-52C8-4704-AF3D-50F145E79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8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FCDAE-21AD-45FC-BF3C-BE500B8C5A6B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EA63A-E765-4AA3-94A4-E4DA1EE88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7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1067-7AB8-4334-8B7F-28AF59D89E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75400-B406-4C2E-BB11-F0D84A19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343BE-0868-4FDB-86AA-101E31E33345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03A1A-FF94-4A33-B267-14E8F498E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9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21CD-5B1A-4CA2-A158-6DF9B105AFCC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A0CD8-ECC3-4B72-8B02-07205C2E5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3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C228-54D7-4C3A-9758-0AB076F7C2D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B974A-D76F-4B36-B409-39B4702EB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4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inancialplanning@juniata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fsa.gov/" TargetMode="External"/><Relationship Id="rId2" Type="http://schemas.openxmlformats.org/officeDocument/2006/relationships/hyperlink" Target="http://www.pin.ed.go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stweb.com/" TargetMode="External"/><Relationship Id="rId2" Type="http://schemas.openxmlformats.org/officeDocument/2006/relationships/hyperlink" Target="http://www.educationplanner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naid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6781800" cy="52578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Financial Aid at</a:t>
            </a:r>
            <a:br>
              <a:rPr lang="en-US" sz="4400" dirty="0" smtClean="0"/>
            </a:br>
            <a:r>
              <a:rPr lang="en-US" sz="4400" dirty="0" smtClean="0"/>
              <a:t>Juniata College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800" dirty="0" smtClean="0">
                <a:solidFill>
                  <a:srgbClr val="808000"/>
                </a:solidFill>
              </a:rPr>
              <a:t/>
            </a:r>
            <a:br>
              <a:rPr lang="en-US" sz="2800" dirty="0" smtClean="0">
                <a:solidFill>
                  <a:srgbClr val="808000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596" y="2879725"/>
            <a:ext cx="4297603" cy="230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34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Words of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0" dirty="0" smtClean="0"/>
              <a:t>Do not pay for a scholarship search or scholarship application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Keep the financial aid office informed of your financial situation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Keep your child involved in every step of the financial aid process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Ask questions </a:t>
            </a:r>
            <a:endParaRPr lang="en-US" b="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your time!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600200"/>
            <a:ext cx="4010426" cy="3935465"/>
          </a:xfrm>
        </p:spPr>
      </p:pic>
    </p:spTree>
    <p:extLst>
      <p:ext uri="{BB962C8B-B14F-4D97-AF65-F5344CB8AC3E}">
        <p14:creationId xmlns:p14="http://schemas.microsoft.com/office/powerpoint/2010/main" val="17133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7010400" cy="792162"/>
          </a:xfrm>
        </p:spPr>
        <p:txBody>
          <a:bodyPr/>
          <a:lstStyle/>
          <a:p>
            <a:pPr algn="ctr"/>
            <a:r>
              <a:rPr lang="en-US" dirty="0" smtClean="0"/>
              <a:t>Our Financial Aid Office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6781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      Tracie Patrick, </a:t>
            </a:r>
            <a:r>
              <a:rPr lang="en-US" sz="2000" b="0" i="1" dirty="0" smtClean="0"/>
              <a:t>Director of Student Financial Planning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      Diane Ross, </a:t>
            </a:r>
            <a:r>
              <a:rPr lang="en-US" sz="2000" b="0" i="1" dirty="0" smtClean="0"/>
              <a:t>Asst. Director of Student Financial Planning</a:t>
            </a:r>
          </a:p>
          <a:p>
            <a:pPr marL="0" indent="0" algn="ctr">
              <a:buNone/>
            </a:pPr>
            <a:endParaRPr lang="en-US" sz="2000" b="0" i="1" dirty="0"/>
          </a:p>
          <a:p>
            <a:pPr marL="0" indent="0" algn="ctr">
              <a:buNone/>
            </a:pPr>
            <a:r>
              <a:rPr lang="en-US" sz="2000" dirty="0" smtClean="0"/>
              <a:t>      Brad Williams, </a:t>
            </a:r>
            <a:r>
              <a:rPr lang="en-US" sz="2000" b="0" i="1" dirty="0" smtClean="0"/>
              <a:t>Financial Planning Specialist</a:t>
            </a:r>
          </a:p>
          <a:p>
            <a:pPr marL="0" indent="0" algn="ctr">
              <a:buNone/>
            </a:pPr>
            <a:endParaRPr lang="en-US" sz="2000" b="0" i="1" dirty="0" smtClean="0"/>
          </a:p>
          <a:p>
            <a:pPr marL="0" indent="0" algn="ctr">
              <a:buNone/>
            </a:pPr>
            <a:r>
              <a:rPr lang="en-US" sz="2000" b="0" i="1" dirty="0" smtClean="0"/>
              <a:t>Best way to contact us:</a:t>
            </a:r>
          </a:p>
          <a:p>
            <a:pPr marL="0" indent="0" algn="ctr">
              <a:buNone/>
            </a:pPr>
            <a:endParaRPr lang="en-US" sz="2000" b="0" i="1" dirty="0" smtClean="0"/>
          </a:p>
          <a:p>
            <a:pPr marL="0" indent="0" algn="ctr">
              <a:buNone/>
            </a:pPr>
            <a:r>
              <a:rPr lang="en-US" sz="2000" b="0" dirty="0" smtClean="0"/>
              <a:t>Office email: </a:t>
            </a:r>
            <a:r>
              <a:rPr lang="en-US" sz="2000" b="0" dirty="0">
                <a:hlinkClick r:id="rId2"/>
              </a:rPr>
              <a:t>financialplanning@juniata.edu</a:t>
            </a:r>
            <a:endParaRPr lang="en-US" sz="2000" b="0" dirty="0"/>
          </a:p>
          <a:p>
            <a:pPr marL="0" indent="0" algn="ctr">
              <a:buNone/>
            </a:pPr>
            <a:r>
              <a:rPr lang="en-US" sz="2000" b="0" dirty="0" smtClean="0"/>
              <a:t>Office phone:  (814) 641-3142</a:t>
            </a:r>
          </a:p>
        </p:txBody>
      </p:sp>
    </p:spTree>
    <p:extLst>
      <p:ext uri="{BB962C8B-B14F-4D97-AF65-F5344CB8AC3E}">
        <p14:creationId xmlns:p14="http://schemas.microsoft.com/office/powerpoint/2010/main" val="35198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7010400" cy="792162"/>
          </a:xfrm>
        </p:spPr>
        <p:txBody>
          <a:bodyPr/>
          <a:lstStyle/>
          <a:p>
            <a:pPr algn="r"/>
            <a:r>
              <a:rPr lang="en-US" dirty="0" smtClean="0"/>
              <a:t>Role of the Financial Aid Office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70104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Our office is the “collector of information”</a:t>
            </a:r>
          </a:p>
          <a:p>
            <a:pPr lvl="1"/>
            <a:r>
              <a:rPr lang="en-US" sz="1700" b="0" dirty="0" smtClean="0"/>
              <a:t>Admissions application determines Merit Scholarship</a:t>
            </a:r>
          </a:p>
          <a:p>
            <a:pPr lvl="1"/>
            <a:r>
              <a:rPr lang="en-US" sz="1700" b="0" dirty="0" smtClean="0"/>
              <a:t>Free Application for Federal Student Aid (FAFSA) determines all federal and/or state aid (Loans &amp; Grants)</a:t>
            </a:r>
          </a:p>
          <a:p>
            <a:endParaRPr lang="en-US" sz="2000" b="0" dirty="0"/>
          </a:p>
          <a:p>
            <a:r>
              <a:rPr lang="en-US" sz="2200" dirty="0" smtClean="0"/>
              <a:t>Creating the Financial Aid Award Package</a:t>
            </a:r>
          </a:p>
          <a:p>
            <a:pPr lvl="1"/>
            <a:r>
              <a:rPr lang="en-US" sz="1700" b="0" dirty="0" smtClean="0"/>
              <a:t>Compile merit scholarships, federal and/or state aid and consider other institutional financial aid</a:t>
            </a:r>
          </a:p>
          <a:p>
            <a:endParaRPr lang="en-US" sz="1700" b="0" dirty="0" smtClean="0"/>
          </a:p>
          <a:p>
            <a:r>
              <a:rPr lang="en-US" sz="2200" dirty="0" smtClean="0"/>
              <a:t>Collaborate with 3</a:t>
            </a:r>
            <a:r>
              <a:rPr lang="en-US" sz="2200" baseline="30000" dirty="0" smtClean="0"/>
              <a:t>rd</a:t>
            </a:r>
            <a:r>
              <a:rPr lang="en-US" sz="2200" dirty="0" smtClean="0"/>
              <a:t> parties to certify outside loans and scholarships</a:t>
            </a:r>
          </a:p>
          <a:p>
            <a:pPr lvl="1"/>
            <a:endParaRPr lang="en-US" sz="16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19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Applying for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6858000" cy="4724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File an application for admission</a:t>
            </a:r>
          </a:p>
          <a:p>
            <a:pPr lvl="1"/>
            <a:r>
              <a:rPr lang="en-US" sz="1600" b="0" dirty="0" smtClean="0"/>
              <a:t>This is the application for Academic Merit Scholarships</a:t>
            </a:r>
          </a:p>
          <a:p>
            <a:endParaRPr lang="en-US" sz="2000" dirty="0"/>
          </a:p>
          <a:p>
            <a:r>
              <a:rPr lang="en-US" sz="2000" dirty="0" smtClean="0"/>
              <a:t>File the Free Application for Federal Student Aid (FAFSA)</a:t>
            </a:r>
          </a:p>
          <a:p>
            <a:pPr lvl="1"/>
            <a:r>
              <a:rPr lang="en-US" sz="1600" dirty="0" smtClean="0"/>
              <a:t>FAFSA is student specific </a:t>
            </a:r>
            <a:r>
              <a:rPr lang="en-US" sz="1600" b="0" dirty="0" smtClean="0"/>
              <a:t>(Multiple children = multiple FAFSAs)</a:t>
            </a:r>
          </a:p>
          <a:p>
            <a:pPr lvl="1"/>
            <a:r>
              <a:rPr lang="en-US" sz="1600" dirty="0" smtClean="0"/>
              <a:t>File for a Federal Student Aid (FSA) ID at </a:t>
            </a:r>
            <a:r>
              <a:rPr lang="en-US" sz="1600" u="sng" dirty="0" smtClean="0">
                <a:solidFill>
                  <a:srgbClr val="3333CC"/>
                </a:solidFill>
              </a:rPr>
              <a:t>https://fsaid</a:t>
            </a:r>
            <a:r>
              <a:rPr lang="en-US" sz="1600" u="sng" dirty="0" smtClean="0">
                <a:solidFill>
                  <a:srgbClr val="3333CC"/>
                </a:solidFill>
                <a:hlinkClick r:id="rId2"/>
              </a:rPr>
              <a:t>.ed.gov</a:t>
            </a:r>
            <a:r>
              <a:rPr lang="en-US" sz="1600" u="sng" dirty="0" smtClean="0">
                <a:solidFill>
                  <a:srgbClr val="3333CC"/>
                </a:solidFill>
              </a:rPr>
              <a:t> </a:t>
            </a:r>
            <a:r>
              <a:rPr lang="en-US" sz="1600" dirty="0" smtClean="0">
                <a:solidFill>
                  <a:srgbClr val="3333CC"/>
                </a:solidFill>
              </a:rPr>
              <a:t>       </a:t>
            </a:r>
            <a:r>
              <a:rPr lang="en-US" sz="1600" dirty="0" smtClean="0"/>
              <a:t>(</a:t>
            </a:r>
            <a:r>
              <a:rPr lang="en-US" sz="1600" u="sng" dirty="0" smtClean="0"/>
              <a:t>Both parent and student need an ID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smtClean="0"/>
              <a:t>The FSA ID is used to log into various web portals supported by the Department of Education (allows for e-signatures)</a:t>
            </a:r>
          </a:p>
          <a:p>
            <a:pPr lvl="1"/>
            <a:r>
              <a:rPr lang="en-US" sz="1600" dirty="0" smtClean="0"/>
              <a:t>File the FAFSA at </a:t>
            </a:r>
            <a:r>
              <a:rPr lang="en-US" sz="1600" dirty="0" smtClean="0">
                <a:hlinkClick r:id="rId3"/>
              </a:rPr>
              <a:t>www.fafsa.gov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Applicants use tax figures from their </a:t>
            </a:r>
            <a:r>
              <a:rPr lang="en-US" sz="1600" u="sng" dirty="0" smtClean="0">
                <a:solidFill>
                  <a:srgbClr val="FF0000"/>
                </a:solidFill>
              </a:rPr>
              <a:t>2015</a:t>
            </a:r>
            <a:r>
              <a:rPr lang="en-US" sz="1600" dirty="0" smtClean="0"/>
              <a:t> tax return </a:t>
            </a:r>
          </a:p>
          <a:p>
            <a:pPr lvl="1"/>
            <a:r>
              <a:rPr lang="en-US" sz="1600" dirty="0" smtClean="0"/>
              <a:t>Juniata College </a:t>
            </a:r>
            <a:r>
              <a:rPr lang="en-US" sz="1600" u="sng" dirty="0" smtClean="0"/>
              <a:t>school code is 003279</a:t>
            </a:r>
          </a:p>
        </p:txBody>
      </p:sp>
    </p:spTree>
    <p:extLst>
      <p:ext uri="{BB962C8B-B14F-4D97-AF65-F5344CB8AC3E}">
        <p14:creationId xmlns:p14="http://schemas.microsoft.com/office/powerpoint/2010/main" val="28476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happens after the </a:t>
            </a:r>
            <a:br>
              <a:rPr lang="en-US" dirty="0" smtClean="0"/>
            </a:br>
            <a:r>
              <a:rPr lang="en-US" dirty="0" smtClean="0"/>
              <a:t>FAFSA is filed?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295400"/>
            <a:ext cx="67818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Federal Government processes the information</a:t>
            </a:r>
          </a:p>
          <a:p>
            <a:pPr lvl="1"/>
            <a:r>
              <a:rPr lang="en-US" sz="1600" b="0" dirty="0" smtClean="0"/>
              <a:t>Derives an expected family contribution (EFC) (0 – 99,999)</a:t>
            </a:r>
          </a:p>
          <a:p>
            <a:pPr lvl="1"/>
            <a:r>
              <a:rPr lang="en-US" sz="1600" b="0" dirty="0" smtClean="0"/>
              <a:t>EFC is used by financial aid offices to determine financial need</a:t>
            </a:r>
          </a:p>
          <a:p>
            <a:endParaRPr lang="en-US" sz="2000" dirty="0"/>
          </a:p>
          <a:p>
            <a:r>
              <a:rPr lang="en-US" sz="2000" dirty="0" smtClean="0"/>
              <a:t>Student receives a Student Aid Report (SAR)</a:t>
            </a:r>
          </a:p>
          <a:p>
            <a:pPr lvl="1"/>
            <a:r>
              <a:rPr lang="en-US" sz="1600" b="0" dirty="0" smtClean="0"/>
              <a:t>Review information and correct if necessary</a:t>
            </a:r>
          </a:p>
          <a:p>
            <a:pPr lvl="1"/>
            <a:r>
              <a:rPr lang="en-US" sz="1600" b="0" dirty="0" smtClean="0"/>
              <a:t>Entering an email address will allow delivery of an electronic SAR</a:t>
            </a:r>
          </a:p>
          <a:p>
            <a:pPr lvl="1"/>
            <a:endParaRPr lang="en-US" sz="1600" b="0" dirty="0"/>
          </a:p>
          <a:p>
            <a:r>
              <a:rPr lang="en-US" sz="2000" dirty="0" smtClean="0"/>
              <a:t>Verification Process</a:t>
            </a:r>
          </a:p>
          <a:p>
            <a:pPr lvl="1"/>
            <a:r>
              <a:rPr lang="en-US" sz="1600" b="0" dirty="0" smtClean="0"/>
              <a:t>33% chance of being selected by the government</a:t>
            </a:r>
          </a:p>
          <a:p>
            <a:pPr lvl="1"/>
            <a:r>
              <a:rPr lang="en-US" sz="1600" b="0" dirty="0" smtClean="0"/>
              <a:t>Schools must receive these documents </a:t>
            </a:r>
            <a:r>
              <a:rPr lang="en-US" sz="1600" b="0" dirty="0" smtClean="0"/>
              <a:t>if your student’s FAFSA is </a:t>
            </a:r>
            <a:r>
              <a:rPr lang="en-US" sz="1600" b="0" dirty="0" smtClean="0"/>
              <a:t>chosen:</a:t>
            </a:r>
          </a:p>
          <a:p>
            <a:pPr lvl="2"/>
            <a:r>
              <a:rPr lang="en-US" sz="1600" b="0" dirty="0" smtClean="0"/>
              <a:t>Verification worksheet</a:t>
            </a:r>
          </a:p>
          <a:p>
            <a:pPr lvl="2"/>
            <a:r>
              <a:rPr lang="en-US" sz="1600" b="0" dirty="0" smtClean="0"/>
              <a:t>IRS Transcripts (not returns) </a:t>
            </a:r>
            <a:r>
              <a:rPr lang="en-US" sz="1600" b="0" u="sng" dirty="0" smtClean="0">
                <a:solidFill>
                  <a:srgbClr val="FF0000"/>
                </a:solidFill>
              </a:rPr>
              <a:t>OR</a:t>
            </a:r>
            <a:r>
              <a:rPr lang="en-US" sz="1600" b="0" dirty="0" smtClean="0"/>
              <a:t> use the IRS Retrieval Tool on the FAFSA</a:t>
            </a:r>
          </a:p>
          <a:p>
            <a:pPr lvl="2"/>
            <a:r>
              <a:rPr lang="en-US" sz="1600" dirty="0" smtClean="0"/>
              <a:t>Parent and student W2 wage statements</a:t>
            </a:r>
            <a:endParaRPr lang="en-US" sz="1600" b="0" dirty="0" smtClean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526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Calculating Financial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70104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Each school has a Cost of Attendance (COA)</a:t>
            </a:r>
          </a:p>
          <a:p>
            <a:pPr lvl="1"/>
            <a:r>
              <a:rPr lang="en-US" sz="2000" u="sng" dirty="0" smtClean="0"/>
              <a:t>Billable Costs</a:t>
            </a:r>
            <a:r>
              <a:rPr lang="en-US" sz="2000" dirty="0" smtClean="0"/>
              <a:t>: </a:t>
            </a:r>
            <a:r>
              <a:rPr lang="en-US" sz="2000" b="0" dirty="0" smtClean="0"/>
              <a:t>Tuition, Room, Board &amp; Fees</a:t>
            </a:r>
          </a:p>
          <a:p>
            <a:pPr lvl="1"/>
            <a:r>
              <a:rPr lang="en-US" sz="2000" u="sng" dirty="0" smtClean="0"/>
              <a:t>Incidental Costs</a:t>
            </a:r>
            <a:r>
              <a:rPr lang="en-US" sz="2000" dirty="0" smtClean="0"/>
              <a:t>: </a:t>
            </a:r>
            <a:r>
              <a:rPr lang="en-US" sz="2000" b="0" dirty="0" smtClean="0"/>
              <a:t>Books, Supplies, Travel &amp; </a:t>
            </a:r>
            <a:r>
              <a:rPr lang="en-US" sz="2000" b="0" dirty="0" err="1" smtClean="0"/>
              <a:t>Misc</a:t>
            </a:r>
            <a:endParaRPr lang="en-US" sz="2000" b="0" dirty="0" smtClean="0"/>
          </a:p>
          <a:p>
            <a:pPr lvl="1"/>
            <a:endParaRPr lang="en-US" sz="2000" dirty="0"/>
          </a:p>
          <a:p>
            <a:r>
              <a:rPr lang="en-US" sz="2000" dirty="0" smtClean="0"/>
              <a:t>The basic formula for calculating financial need: </a:t>
            </a:r>
            <a:endParaRPr lang="en-US" sz="2000" dirty="0"/>
          </a:p>
          <a:p>
            <a:pPr lvl="1"/>
            <a:r>
              <a:rPr lang="en-US" sz="2000" b="0" i="1" dirty="0" smtClean="0"/>
              <a:t>COA – EFC = Original Financial Need</a:t>
            </a:r>
          </a:p>
          <a:p>
            <a:pPr lvl="1"/>
            <a:endParaRPr lang="en-US" sz="2000" dirty="0" smtClean="0"/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Financial Aid Package is generated approximately 2-3 weeks after student is accepted AND FAFSA is </a:t>
            </a:r>
            <a:r>
              <a:rPr lang="en-US" sz="2000" dirty="0" smtClean="0">
                <a:solidFill>
                  <a:prstClr val="black"/>
                </a:solidFill>
              </a:rPr>
              <a:t>completed, or additional information is received by our office.</a:t>
            </a:r>
            <a:endParaRPr lang="en-US" sz="20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5314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Components of a Financial Aid Award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7086600" cy="45259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Gift Aid – Money that does not need repaid</a:t>
            </a:r>
          </a:p>
          <a:p>
            <a:pPr lvl="1"/>
            <a:r>
              <a:rPr lang="en-US" sz="1600" u="sng" dirty="0" smtClean="0"/>
              <a:t>Scholarships</a:t>
            </a:r>
            <a:r>
              <a:rPr lang="en-US" sz="1600" dirty="0" smtClean="0"/>
              <a:t> – </a:t>
            </a:r>
            <a:r>
              <a:rPr lang="en-US" sz="1600" b="0" dirty="0" smtClean="0"/>
              <a:t>Merit, Achievement, Outside</a:t>
            </a:r>
          </a:p>
          <a:p>
            <a:pPr lvl="1"/>
            <a:r>
              <a:rPr lang="en-US" sz="1600" u="sng" dirty="0" smtClean="0"/>
              <a:t>Grants</a:t>
            </a:r>
            <a:r>
              <a:rPr lang="en-US" sz="1600" dirty="0" smtClean="0"/>
              <a:t> – </a:t>
            </a:r>
            <a:r>
              <a:rPr lang="en-US" sz="1600" b="0" dirty="0" smtClean="0"/>
              <a:t>Federal, State and Institutional</a:t>
            </a:r>
          </a:p>
          <a:p>
            <a:pPr lvl="2"/>
            <a:r>
              <a:rPr lang="en-US" sz="1600" i="1" dirty="0" smtClean="0"/>
              <a:t>Juniata awarded more than $32 million in scholarships &amp; grants for the 2016-17 academic year!</a:t>
            </a:r>
          </a:p>
          <a:p>
            <a:r>
              <a:rPr lang="en-US" sz="2000" dirty="0" smtClean="0"/>
              <a:t>Self Help – Provided by the student/family</a:t>
            </a:r>
          </a:p>
          <a:p>
            <a:pPr lvl="1"/>
            <a:r>
              <a:rPr lang="en-US" sz="1600" u="sng" dirty="0" smtClean="0"/>
              <a:t>Loans </a:t>
            </a:r>
            <a:r>
              <a:rPr lang="en-US" sz="1600" dirty="0" smtClean="0"/>
              <a:t>– </a:t>
            </a:r>
            <a:r>
              <a:rPr lang="en-US" sz="1600" b="0" dirty="0" smtClean="0"/>
              <a:t>Federal and/or Private</a:t>
            </a:r>
          </a:p>
          <a:p>
            <a:pPr lvl="2"/>
            <a:r>
              <a:rPr lang="en-US" sz="1600" i="1" dirty="0" smtClean="0"/>
              <a:t>Average graduate in 2016 only had total loans of $35,774 compared to the estimated national average of $35,051</a:t>
            </a:r>
          </a:p>
          <a:p>
            <a:pPr lvl="2"/>
            <a:r>
              <a:rPr lang="en-US" sz="1600" i="1" dirty="0" smtClean="0"/>
              <a:t>Juniata’s 3-year Default Rate for 2013 graduates was 2.9% compared to a national average of 11.8%, 7.6% for 4-Year Public and 6.3% for  4-Year private schools due in part to our great career outcomes</a:t>
            </a:r>
          </a:p>
          <a:p>
            <a:r>
              <a:rPr lang="en-US" sz="2000" u="sng" dirty="0"/>
              <a:t>Work Study</a:t>
            </a:r>
            <a:r>
              <a:rPr lang="en-US" sz="2000" dirty="0"/>
              <a:t> or </a:t>
            </a:r>
            <a:r>
              <a:rPr lang="en-US" sz="2000" u="sng" dirty="0"/>
              <a:t>Campus Employment</a:t>
            </a:r>
          </a:p>
          <a:p>
            <a:pPr lvl="1"/>
            <a:r>
              <a:rPr lang="en-US" sz="1600" i="1" u="sng" dirty="0"/>
              <a:t>Not</a:t>
            </a:r>
            <a:r>
              <a:rPr lang="en-US" sz="1600" dirty="0"/>
              <a:t> </a:t>
            </a:r>
            <a:r>
              <a:rPr lang="en-US" sz="1600" b="0" dirty="0"/>
              <a:t>deducted from your bill</a:t>
            </a:r>
          </a:p>
          <a:p>
            <a:pPr lvl="1"/>
            <a:r>
              <a:rPr lang="en-US" sz="1600" b="0" dirty="0"/>
              <a:t>Must actually </a:t>
            </a:r>
            <a:r>
              <a:rPr lang="en-US" sz="1600" b="0" i="1" dirty="0"/>
              <a:t>work</a:t>
            </a:r>
            <a:r>
              <a:rPr lang="en-US" sz="1600" b="0" dirty="0"/>
              <a:t> to receive it</a:t>
            </a:r>
          </a:p>
          <a:p>
            <a:pPr lvl="1"/>
            <a:r>
              <a:rPr lang="en-US" sz="1600" b="0" dirty="0"/>
              <a:t>Submit a time card every 2 weeks to get paid</a:t>
            </a:r>
          </a:p>
          <a:p>
            <a:pPr lvl="2"/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12025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Finance College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6934200" cy="47244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Once you have received your financial aid package, you will be able to determine the </a:t>
            </a:r>
            <a:r>
              <a:rPr lang="en-US" sz="2000" b="0" i="1" dirty="0" smtClean="0"/>
              <a:t>“Net Cost of Education” </a:t>
            </a:r>
            <a:r>
              <a:rPr lang="en-US" sz="2000" b="0" dirty="0" smtClean="0"/>
              <a:t>to attend Juniata College</a:t>
            </a:r>
          </a:p>
          <a:p>
            <a:pPr lvl="1"/>
            <a:r>
              <a:rPr lang="en-US" sz="2000" b="0" dirty="0" smtClean="0"/>
              <a:t>What the College Costs minus the Financial Aid Awards Package</a:t>
            </a:r>
          </a:p>
          <a:p>
            <a:pPr lvl="1"/>
            <a:endParaRPr lang="en-US" sz="2000" dirty="0" smtClean="0"/>
          </a:p>
          <a:p>
            <a:r>
              <a:rPr lang="en-US" sz="2000" b="0" dirty="0" smtClean="0"/>
              <a:t>Financing Alternatives</a:t>
            </a:r>
          </a:p>
          <a:p>
            <a:pPr lvl="1"/>
            <a:r>
              <a:rPr lang="en-US" sz="2000" u="sng" dirty="0" smtClean="0"/>
              <a:t>Payment Plan </a:t>
            </a:r>
            <a:r>
              <a:rPr lang="en-US" sz="2000" dirty="0" smtClean="0"/>
              <a:t>- </a:t>
            </a:r>
            <a:r>
              <a:rPr lang="en-US" sz="2000" b="0" dirty="0" smtClean="0"/>
              <a:t>$65 annual set up fee; 10 monthly 			          payments, no interest or finance charges</a:t>
            </a:r>
          </a:p>
          <a:p>
            <a:pPr lvl="1"/>
            <a:r>
              <a:rPr lang="en-US" sz="2000" u="sng" dirty="0" smtClean="0"/>
              <a:t>Parent PLUS </a:t>
            </a:r>
            <a:r>
              <a:rPr lang="en-US" sz="2000" dirty="0" smtClean="0"/>
              <a:t>– </a:t>
            </a:r>
            <a:r>
              <a:rPr lang="en-US" sz="2000" b="0" dirty="0" smtClean="0"/>
              <a:t>Federal Loan for parents</a:t>
            </a:r>
          </a:p>
          <a:p>
            <a:pPr lvl="1"/>
            <a:r>
              <a:rPr lang="en-US" sz="2000" u="sng" dirty="0" smtClean="0"/>
              <a:t>Alternative/Private Education Loan- </a:t>
            </a:r>
            <a:r>
              <a:rPr lang="en-US" sz="2000" b="0" dirty="0" smtClean="0"/>
              <a:t>student loans from banks that require a credit worthy cosigner</a:t>
            </a:r>
            <a:endParaRPr lang="en-US" sz="2000" u="sng" dirty="0" smtClean="0"/>
          </a:p>
          <a:p>
            <a:pPr lvl="1"/>
            <a:r>
              <a:rPr lang="en-US" sz="2000" u="sng" dirty="0" smtClean="0"/>
              <a:t>Outside Scholarships</a:t>
            </a:r>
            <a:r>
              <a:rPr lang="en-US" sz="2000" dirty="0" smtClean="0"/>
              <a:t> </a:t>
            </a:r>
            <a:r>
              <a:rPr lang="en-US" sz="2000" b="0" dirty="0" smtClean="0"/>
              <a:t>help reduce the out of pocket cost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04383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Scholarship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0" dirty="0" smtClean="0"/>
              <a:t>Any scholarship received from outside sources will stack up to the Cost of Attendance. This means that </a:t>
            </a:r>
            <a:r>
              <a:rPr lang="en-US" sz="2000" i="1" dirty="0" smtClean="0"/>
              <a:t>outside scholarships will not replace institutional funds</a:t>
            </a:r>
            <a:r>
              <a:rPr lang="en-US" sz="2000" b="0" dirty="0" smtClean="0"/>
              <a:t>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High School Guidance Office is a great resource for local scholarships</a:t>
            </a:r>
          </a:p>
          <a:p>
            <a:endParaRPr lang="en-US" sz="2000" dirty="0"/>
          </a:p>
          <a:p>
            <a:r>
              <a:rPr lang="en-US" sz="2000" b="0" dirty="0" smtClean="0"/>
              <a:t>Legitimate Search Engines</a:t>
            </a:r>
          </a:p>
          <a:p>
            <a:pPr lvl="1"/>
            <a:r>
              <a:rPr lang="en-US" sz="2000" dirty="0" smtClean="0">
                <a:hlinkClick r:id="rId2"/>
              </a:rPr>
              <a:t>www.educationplanner.org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3"/>
              </a:rPr>
              <a:t>www.fastweb.com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4"/>
              </a:rPr>
              <a:t>www.finaid.org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60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st Year Program Assessm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First Year Program Assessment</Template>
  <TotalTime>5454</TotalTime>
  <Words>691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First Year Program Assessment</vt:lpstr>
      <vt:lpstr>3_Custom Design</vt:lpstr>
      <vt:lpstr>4_Custom Design</vt:lpstr>
      <vt:lpstr>Custom Design</vt:lpstr>
      <vt:lpstr>1_Custom Design</vt:lpstr>
      <vt:lpstr>2_Custom Design</vt:lpstr>
      <vt:lpstr>Financial Aid at Juniata College    </vt:lpstr>
      <vt:lpstr>Our Financial Aid Office</vt:lpstr>
      <vt:lpstr>Role of the Financial Aid Office</vt:lpstr>
      <vt:lpstr>Applying for Financial Aid</vt:lpstr>
      <vt:lpstr>What happens after the  FAFSA is filed?</vt:lpstr>
      <vt:lpstr>Calculating Financial Need</vt:lpstr>
      <vt:lpstr>Components of a Financial Aid Award Package</vt:lpstr>
      <vt:lpstr>How to Finance College Expenses</vt:lpstr>
      <vt:lpstr>Outside Scholarship Searches</vt:lpstr>
      <vt:lpstr>Words of Advice</vt:lpstr>
      <vt:lpstr>Thank you for your time!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Year Program Assessment  Juniata College Trustee Enrollment and Retention Committee  April - 2012</dc:title>
  <dc:creator>Jackson, Jessica (jacksoj)</dc:creator>
  <cp:lastModifiedBy>Patrick, Tracie (patrict)</cp:lastModifiedBy>
  <cp:revision>150</cp:revision>
  <cp:lastPrinted>2016-07-25T14:41:33Z</cp:lastPrinted>
  <dcterms:created xsi:type="dcterms:W3CDTF">2012-03-15T17:32:22Z</dcterms:created>
  <dcterms:modified xsi:type="dcterms:W3CDTF">2017-02-10T13:41:14Z</dcterms:modified>
</cp:coreProperties>
</file>