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1" r:id="rId1"/>
  </p:sldMasterIdLst>
  <p:notesMasterIdLst>
    <p:notesMasterId r:id="rId35"/>
  </p:notesMasterIdLst>
  <p:handoutMasterIdLst>
    <p:handoutMasterId r:id="rId36"/>
  </p:handoutMasterIdLst>
  <p:sldIdLst>
    <p:sldId id="318" r:id="rId2"/>
    <p:sldId id="319" r:id="rId3"/>
    <p:sldId id="320" r:id="rId4"/>
    <p:sldId id="321" r:id="rId5"/>
    <p:sldId id="322" r:id="rId6"/>
    <p:sldId id="323" r:id="rId7"/>
    <p:sldId id="324" r:id="rId8"/>
    <p:sldId id="325" r:id="rId9"/>
    <p:sldId id="326" r:id="rId10"/>
    <p:sldId id="327" r:id="rId11"/>
    <p:sldId id="328" r:id="rId12"/>
    <p:sldId id="329" r:id="rId13"/>
    <p:sldId id="330" r:id="rId14"/>
    <p:sldId id="331" r:id="rId15"/>
    <p:sldId id="332" r:id="rId16"/>
    <p:sldId id="299" r:id="rId17"/>
    <p:sldId id="306" r:id="rId18"/>
    <p:sldId id="307" r:id="rId19"/>
    <p:sldId id="265" r:id="rId20"/>
    <p:sldId id="333" r:id="rId21"/>
    <p:sldId id="274" r:id="rId22"/>
    <p:sldId id="258" r:id="rId23"/>
    <p:sldId id="259" r:id="rId24"/>
    <p:sldId id="316" r:id="rId25"/>
    <p:sldId id="271" r:id="rId26"/>
    <p:sldId id="262" r:id="rId27"/>
    <p:sldId id="266" r:id="rId28"/>
    <p:sldId id="317" r:id="rId29"/>
    <p:sldId id="267" r:id="rId30"/>
    <p:sldId id="312" r:id="rId31"/>
    <p:sldId id="270" r:id="rId32"/>
    <p:sldId id="304" r:id="rId33"/>
    <p:sldId id="273" r:id="rId34"/>
  </p:sldIdLst>
  <p:sldSz cx="9144000" cy="6858000" type="screen4x3"/>
  <p:notesSz cx="6858000" cy="9296400"/>
  <p:defaultTextStyle>
    <a:defPPr>
      <a:defRPr lang="en-US"/>
    </a:defPPr>
    <a:lvl1pPr algn="l" rtl="0" eaLnBrk="0" fontAlgn="base" hangingPunct="0">
      <a:spcBef>
        <a:spcPct val="0"/>
      </a:spcBef>
      <a:spcAft>
        <a:spcPct val="0"/>
      </a:spcAft>
      <a:defRPr b="1" kern="1200">
        <a:solidFill>
          <a:schemeClr val="tx1"/>
        </a:solidFill>
        <a:latin typeface="Bookman Old Style" pitchFamily="18" charset="0"/>
        <a:ea typeface="+mn-ea"/>
        <a:cs typeface="Arial" charset="0"/>
      </a:defRPr>
    </a:lvl1pPr>
    <a:lvl2pPr marL="457200" algn="l" rtl="0" eaLnBrk="0" fontAlgn="base" hangingPunct="0">
      <a:spcBef>
        <a:spcPct val="0"/>
      </a:spcBef>
      <a:spcAft>
        <a:spcPct val="0"/>
      </a:spcAft>
      <a:defRPr b="1" kern="1200">
        <a:solidFill>
          <a:schemeClr val="tx1"/>
        </a:solidFill>
        <a:latin typeface="Bookman Old Style" pitchFamily="18" charset="0"/>
        <a:ea typeface="+mn-ea"/>
        <a:cs typeface="Arial" charset="0"/>
      </a:defRPr>
    </a:lvl2pPr>
    <a:lvl3pPr marL="914400" algn="l" rtl="0" eaLnBrk="0" fontAlgn="base" hangingPunct="0">
      <a:spcBef>
        <a:spcPct val="0"/>
      </a:spcBef>
      <a:spcAft>
        <a:spcPct val="0"/>
      </a:spcAft>
      <a:defRPr b="1" kern="1200">
        <a:solidFill>
          <a:schemeClr val="tx1"/>
        </a:solidFill>
        <a:latin typeface="Bookman Old Style" pitchFamily="18" charset="0"/>
        <a:ea typeface="+mn-ea"/>
        <a:cs typeface="Arial" charset="0"/>
      </a:defRPr>
    </a:lvl3pPr>
    <a:lvl4pPr marL="1371600" algn="l" rtl="0" eaLnBrk="0" fontAlgn="base" hangingPunct="0">
      <a:spcBef>
        <a:spcPct val="0"/>
      </a:spcBef>
      <a:spcAft>
        <a:spcPct val="0"/>
      </a:spcAft>
      <a:defRPr b="1" kern="1200">
        <a:solidFill>
          <a:schemeClr val="tx1"/>
        </a:solidFill>
        <a:latin typeface="Bookman Old Style" pitchFamily="18" charset="0"/>
        <a:ea typeface="+mn-ea"/>
        <a:cs typeface="Arial" charset="0"/>
      </a:defRPr>
    </a:lvl4pPr>
    <a:lvl5pPr marL="1828800" algn="l" rtl="0" eaLnBrk="0" fontAlgn="base" hangingPunct="0">
      <a:spcBef>
        <a:spcPct val="0"/>
      </a:spcBef>
      <a:spcAft>
        <a:spcPct val="0"/>
      </a:spcAft>
      <a:defRPr b="1" kern="1200">
        <a:solidFill>
          <a:schemeClr val="tx1"/>
        </a:solidFill>
        <a:latin typeface="Bookman Old Style" pitchFamily="18" charset="0"/>
        <a:ea typeface="+mn-ea"/>
        <a:cs typeface="Arial" charset="0"/>
      </a:defRPr>
    </a:lvl5pPr>
    <a:lvl6pPr marL="2286000" algn="l" defTabSz="914400" rtl="0" eaLnBrk="1" latinLnBrk="0" hangingPunct="1">
      <a:defRPr b="1" kern="1200">
        <a:solidFill>
          <a:schemeClr val="tx1"/>
        </a:solidFill>
        <a:latin typeface="Bookman Old Style" pitchFamily="18" charset="0"/>
        <a:ea typeface="+mn-ea"/>
        <a:cs typeface="Arial" charset="0"/>
      </a:defRPr>
    </a:lvl6pPr>
    <a:lvl7pPr marL="2743200" algn="l" defTabSz="914400" rtl="0" eaLnBrk="1" latinLnBrk="0" hangingPunct="1">
      <a:defRPr b="1" kern="1200">
        <a:solidFill>
          <a:schemeClr val="tx1"/>
        </a:solidFill>
        <a:latin typeface="Bookman Old Style" pitchFamily="18" charset="0"/>
        <a:ea typeface="+mn-ea"/>
        <a:cs typeface="Arial" charset="0"/>
      </a:defRPr>
    </a:lvl7pPr>
    <a:lvl8pPr marL="3200400" algn="l" defTabSz="914400" rtl="0" eaLnBrk="1" latinLnBrk="0" hangingPunct="1">
      <a:defRPr b="1" kern="1200">
        <a:solidFill>
          <a:schemeClr val="tx1"/>
        </a:solidFill>
        <a:latin typeface="Bookman Old Style" pitchFamily="18" charset="0"/>
        <a:ea typeface="+mn-ea"/>
        <a:cs typeface="Arial" charset="0"/>
      </a:defRPr>
    </a:lvl8pPr>
    <a:lvl9pPr marL="3657600" algn="l" defTabSz="914400" rtl="0" eaLnBrk="1" latinLnBrk="0" hangingPunct="1">
      <a:defRPr b="1" kern="1200">
        <a:solidFill>
          <a:schemeClr val="tx1"/>
        </a:solidFill>
        <a:latin typeface="Bookman Old Style"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3399FF"/>
    <a:srgbClr val="080808"/>
    <a:srgbClr val="800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92" autoAdjust="0"/>
    <p:restoredTop sz="98910" autoAdjust="0"/>
  </p:normalViewPr>
  <p:slideViewPr>
    <p:cSldViewPr>
      <p:cViewPr varScale="1">
        <p:scale>
          <a:sx n="57" d="100"/>
          <a:sy n="57" d="100"/>
        </p:scale>
        <p:origin x="-123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3170" name="Rectangle 2"/>
          <p:cNvSpPr>
            <a:spLocks noGrp="1" noChangeArrowheads="1"/>
          </p:cNvSpPr>
          <p:nvPr>
            <p:ph type="hdr" sz="quarter"/>
          </p:nvPr>
        </p:nvSpPr>
        <p:spPr bwMode="auto">
          <a:xfrm>
            <a:off x="0" y="0"/>
            <a:ext cx="2971800" cy="464820"/>
          </a:xfrm>
          <a:prstGeom prst="rect">
            <a:avLst/>
          </a:prstGeom>
          <a:noFill/>
          <a:ln w="9525">
            <a:noFill/>
            <a:miter lim="800000"/>
            <a:headEnd/>
            <a:tailEnd/>
          </a:ln>
          <a:effectLst/>
        </p:spPr>
        <p:txBody>
          <a:bodyPr vert="horz" wrap="square" lIns="92086" tIns="46043" rIns="92086" bIns="46043" numCol="1" anchor="t" anchorCtr="0" compatLnSpc="1">
            <a:prstTxWarp prst="textNoShape">
              <a:avLst/>
            </a:prstTxWarp>
          </a:bodyPr>
          <a:lstStyle>
            <a:lvl1pPr eaLnBrk="1" hangingPunct="1">
              <a:defRPr sz="1100" b="0">
                <a:latin typeface="Arial" charset="0"/>
              </a:defRPr>
            </a:lvl1pPr>
          </a:lstStyle>
          <a:p>
            <a:endParaRPr lang="en-US" dirty="0"/>
          </a:p>
        </p:txBody>
      </p:sp>
      <p:sp>
        <p:nvSpPr>
          <p:cNvPr id="263171" name="Rectangle 3"/>
          <p:cNvSpPr>
            <a:spLocks noGrp="1" noChangeArrowheads="1"/>
          </p:cNvSpPr>
          <p:nvPr>
            <p:ph type="dt" sz="quarter" idx="1"/>
          </p:nvPr>
        </p:nvSpPr>
        <p:spPr bwMode="auto">
          <a:xfrm>
            <a:off x="3884613" y="0"/>
            <a:ext cx="2971800" cy="464820"/>
          </a:xfrm>
          <a:prstGeom prst="rect">
            <a:avLst/>
          </a:prstGeom>
          <a:noFill/>
          <a:ln w="9525">
            <a:noFill/>
            <a:miter lim="800000"/>
            <a:headEnd/>
            <a:tailEnd/>
          </a:ln>
          <a:effectLst/>
        </p:spPr>
        <p:txBody>
          <a:bodyPr vert="horz" wrap="square" lIns="92086" tIns="46043" rIns="92086" bIns="46043" numCol="1" anchor="t" anchorCtr="0" compatLnSpc="1">
            <a:prstTxWarp prst="textNoShape">
              <a:avLst/>
            </a:prstTxWarp>
          </a:bodyPr>
          <a:lstStyle>
            <a:lvl1pPr algn="r" eaLnBrk="1" hangingPunct="1">
              <a:defRPr sz="1100" b="0">
                <a:latin typeface="Arial" charset="0"/>
              </a:defRPr>
            </a:lvl1pPr>
          </a:lstStyle>
          <a:p>
            <a:endParaRPr lang="en-US" dirty="0"/>
          </a:p>
        </p:txBody>
      </p:sp>
      <p:sp>
        <p:nvSpPr>
          <p:cNvPr id="263172" name="Rectangle 4"/>
          <p:cNvSpPr>
            <a:spLocks noGrp="1" noChangeArrowheads="1"/>
          </p:cNvSpPr>
          <p:nvPr>
            <p:ph type="ftr" sz="quarter" idx="2"/>
          </p:nvPr>
        </p:nvSpPr>
        <p:spPr bwMode="auto">
          <a:xfrm>
            <a:off x="0" y="8829967"/>
            <a:ext cx="2971800" cy="464820"/>
          </a:xfrm>
          <a:prstGeom prst="rect">
            <a:avLst/>
          </a:prstGeom>
          <a:noFill/>
          <a:ln w="9525">
            <a:noFill/>
            <a:miter lim="800000"/>
            <a:headEnd/>
            <a:tailEnd/>
          </a:ln>
          <a:effectLst/>
        </p:spPr>
        <p:txBody>
          <a:bodyPr vert="horz" wrap="square" lIns="92086" tIns="46043" rIns="92086" bIns="46043" numCol="1" anchor="b" anchorCtr="0" compatLnSpc="1">
            <a:prstTxWarp prst="textNoShape">
              <a:avLst/>
            </a:prstTxWarp>
          </a:bodyPr>
          <a:lstStyle>
            <a:lvl1pPr eaLnBrk="1" hangingPunct="1">
              <a:defRPr sz="1100" b="0">
                <a:latin typeface="Arial" charset="0"/>
              </a:defRPr>
            </a:lvl1pPr>
          </a:lstStyle>
          <a:p>
            <a:endParaRPr lang="en-US" dirty="0"/>
          </a:p>
        </p:txBody>
      </p:sp>
      <p:sp>
        <p:nvSpPr>
          <p:cNvPr id="263173" name="Rectangle 5"/>
          <p:cNvSpPr>
            <a:spLocks noGrp="1" noChangeArrowheads="1"/>
          </p:cNvSpPr>
          <p:nvPr>
            <p:ph type="sldNum" sz="quarter" idx="3"/>
          </p:nvPr>
        </p:nvSpPr>
        <p:spPr bwMode="auto">
          <a:xfrm>
            <a:off x="3884613" y="8829967"/>
            <a:ext cx="2971800" cy="464820"/>
          </a:xfrm>
          <a:prstGeom prst="rect">
            <a:avLst/>
          </a:prstGeom>
          <a:noFill/>
          <a:ln w="9525">
            <a:noFill/>
            <a:miter lim="800000"/>
            <a:headEnd/>
            <a:tailEnd/>
          </a:ln>
          <a:effectLst/>
        </p:spPr>
        <p:txBody>
          <a:bodyPr vert="horz" wrap="square" lIns="92086" tIns="46043" rIns="92086" bIns="46043" numCol="1" anchor="b" anchorCtr="0" compatLnSpc="1">
            <a:prstTxWarp prst="textNoShape">
              <a:avLst/>
            </a:prstTxWarp>
          </a:bodyPr>
          <a:lstStyle>
            <a:lvl1pPr algn="r" eaLnBrk="1" hangingPunct="1">
              <a:defRPr sz="1100" b="0">
                <a:latin typeface="Arial" charset="0"/>
              </a:defRPr>
            </a:lvl1pPr>
          </a:lstStyle>
          <a:p>
            <a:fld id="{DC1F4771-3A49-469E-9116-C3FF52F3D856}" type="slidenum">
              <a:rPr lang="en-US"/>
              <a:pPr/>
              <a:t>‹#›</a:t>
            </a:fld>
            <a:endParaRPr lang="en-US" dirty="0"/>
          </a:p>
        </p:txBody>
      </p:sp>
    </p:spTree>
    <p:extLst>
      <p:ext uri="{BB962C8B-B14F-4D97-AF65-F5344CB8AC3E}">
        <p14:creationId xmlns:p14="http://schemas.microsoft.com/office/powerpoint/2010/main" val="37096616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64820"/>
          </a:xfrm>
          <a:prstGeom prst="rect">
            <a:avLst/>
          </a:prstGeom>
          <a:noFill/>
          <a:ln w="9525">
            <a:noFill/>
            <a:miter lim="800000"/>
            <a:headEnd/>
            <a:tailEnd/>
          </a:ln>
          <a:effectLst/>
        </p:spPr>
        <p:txBody>
          <a:bodyPr vert="horz" wrap="square" lIns="92086" tIns="46043" rIns="92086" bIns="46043" numCol="1" anchor="t" anchorCtr="0" compatLnSpc="1">
            <a:prstTxWarp prst="textNoShape">
              <a:avLst/>
            </a:prstTxWarp>
          </a:bodyPr>
          <a:lstStyle>
            <a:lvl1pPr eaLnBrk="1" hangingPunct="1">
              <a:defRPr sz="1100" b="0">
                <a:latin typeface="Garamond" pitchFamily="18" charset="0"/>
              </a:defRPr>
            </a:lvl1pPr>
          </a:lstStyle>
          <a:p>
            <a:endParaRPr lang="en-US" dirty="0"/>
          </a:p>
        </p:txBody>
      </p:sp>
      <p:sp>
        <p:nvSpPr>
          <p:cNvPr id="102403" name="Rectangle 3"/>
          <p:cNvSpPr>
            <a:spLocks noGrp="1" noChangeArrowheads="1"/>
          </p:cNvSpPr>
          <p:nvPr>
            <p:ph type="dt" idx="1"/>
          </p:nvPr>
        </p:nvSpPr>
        <p:spPr bwMode="auto">
          <a:xfrm>
            <a:off x="3886200" y="0"/>
            <a:ext cx="2971800" cy="464820"/>
          </a:xfrm>
          <a:prstGeom prst="rect">
            <a:avLst/>
          </a:prstGeom>
          <a:noFill/>
          <a:ln w="9525">
            <a:noFill/>
            <a:miter lim="800000"/>
            <a:headEnd/>
            <a:tailEnd/>
          </a:ln>
          <a:effectLst/>
        </p:spPr>
        <p:txBody>
          <a:bodyPr vert="horz" wrap="square" lIns="92086" tIns="46043" rIns="92086" bIns="46043" numCol="1" anchor="t" anchorCtr="0" compatLnSpc="1">
            <a:prstTxWarp prst="textNoShape">
              <a:avLst/>
            </a:prstTxWarp>
          </a:bodyPr>
          <a:lstStyle>
            <a:lvl1pPr algn="r" eaLnBrk="1" hangingPunct="1">
              <a:defRPr sz="1100" b="0">
                <a:latin typeface="Garamond" pitchFamily="18" charset="0"/>
              </a:defRPr>
            </a:lvl1pPr>
          </a:lstStyle>
          <a:p>
            <a:endParaRPr lang="en-US" dirty="0"/>
          </a:p>
        </p:txBody>
      </p:sp>
      <p:sp>
        <p:nvSpPr>
          <p:cNvPr id="102404" name="Rectangle 4"/>
          <p:cNvSpPr>
            <a:spLocks noGrp="1" noRot="1" noChangeAspect="1" noChangeArrowheads="1" noTextEdit="1"/>
          </p:cNvSpPr>
          <p:nvPr>
            <p:ph type="sldImg" idx="2"/>
          </p:nvPr>
        </p:nvSpPr>
        <p:spPr bwMode="auto">
          <a:xfrm>
            <a:off x="1106488" y="696913"/>
            <a:ext cx="4646612" cy="3486150"/>
          </a:xfrm>
          <a:prstGeom prst="rect">
            <a:avLst/>
          </a:prstGeom>
          <a:noFill/>
          <a:ln w="9525">
            <a:solidFill>
              <a:srgbClr val="000000"/>
            </a:solidFill>
            <a:miter lim="800000"/>
            <a:headEnd/>
            <a:tailEnd/>
          </a:ln>
          <a:effectLst/>
        </p:spPr>
      </p:sp>
      <p:sp>
        <p:nvSpPr>
          <p:cNvPr id="102405" name="Rectangle 5"/>
          <p:cNvSpPr>
            <a:spLocks noGrp="1" noChangeArrowheads="1"/>
          </p:cNvSpPr>
          <p:nvPr>
            <p:ph type="body" sz="quarter" idx="3"/>
          </p:nvPr>
        </p:nvSpPr>
        <p:spPr bwMode="auto">
          <a:xfrm>
            <a:off x="914400" y="4415791"/>
            <a:ext cx="5029200" cy="4183380"/>
          </a:xfrm>
          <a:prstGeom prst="rect">
            <a:avLst/>
          </a:prstGeom>
          <a:noFill/>
          <a:ln w="9525">
            <a:noFill/>
            <a:miter lim="800000"/>
            <a:headEnd/>
            <a:tailEnd/>
          </a:ln>
          <a:effectLst/>
        </p:spPr>
        <p:txBody>
          <a:bodyPr vert="horz" wrap="square" lIns="92086" tIns="46043" rIns="92086" bIns="4604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06" name="Rectangle 6"/>
          <p:cNvSpPr>
            <a:spLocks noGrp="1" noChangeArrowheads="1"/>
          </p:cNvSpPr>
          <p:nvPr>
            <p:ph type="ftr" sz="quarter" idx="4"/>
          </p:nvPr>
        </p:nvSpPr>
        <p:spPr bwMode="auto">
          <a:xfrm>
            <a:off x="0" y="8831580"/>
            <a:ext cx="2971800" cy="464820"/>
          </a:xfrm>
          <a:prstGeom prst="rect">
            <a:avLst/>
          </a:prstGeom>
          <a:noFill/>
          <a:ln w="9525">
            <a:noFill/>
            <a:miter lim="800000"/>
            <a:headEnd/>
            <a:tailEnd/>
          </a:ln>
          <a:effectLst/>
        </p:spPr>
        <p:txBody>
          <a:bodyPr vert="horz" wrap="square" lIns="92086" tIns="46043" rIns="92086" bIns="46043" numCol="1" anchor="b" anchorCtr="0" compatLnSpc="1">
            <a:prstTxWarp prst="textNoShape">
              <a:avLst/>
            </a:prstTxWarp>
          </a:bodyPr>
          <a:lstStyle>
            <a:lvl1pPr eaLnBrk="1" hangingPunct="1">
              <a:defRPr sz="1100" b="0">
                <a:latin typeface="Garamond" pitchFamily="18" charset="0"/>
              </a:defRPr>
            </a:lvl1pPr>
          </a:lstStyle>
          <a:p>
            <a:endParaRPr lang="en-US" dirty="0"/>
          </a:p>
        </p:txBody>
      </p:sp>
      <p:sp>
        <p:nvSpPr>
          <p:cNvPr id="102407" name="Rectangle 7"/>
          <p:cNvSpPr>
            <a:spLocks noGrp="1" noChangeArrowheads="1"/>
          </p:cNvSpPr>
          <p:nvPr>
            <p:ph type="sldNum" sz="quarter" idx="5"/>
          </p:nvPr>
        </p:nvSpPr>
        <p:spPr bwMode="auto">
          <a:xfrm>
            <a:off x="3886200" y="8831580"/>
            <a:ext cx="2971800" cy="464820"/>
          </a:xfrm>
          <a:prstGeom prst="rect">
            <a:avLst/>
          </a:prstGeom>
          <a:noFill/>
          <a:ln w="9525">
            <a:noFill/>
            <a:miter lim="800000"/>
            <a:headEnd/>
            <a:tailEnd/>
          </a:ln>
          <a:effectLst/>
        </p:spPr>
        <p:txBody>
          <a:bodyPr vert="horz" wrap="square" lIns="92086" tIns="46043" rIns="92086" bIns="46043" numCol="1" anchor="b" anchorCtr="0" compatLnSpc="1">
            <a:prstTxWarp prst="textNoShape">
              <a:avLst/>
            </a:prstTxWarp>
          </a:bodyPr>
          <a:lstStyle>
            <a:lvl1pPr algn="r" eaLnBrk="1" hangingPunct="1">
              <a:defRPr sz="1100" b="0">
                <a:latin typeface="Garamond" pitchFamily="18" charset="0"/>
              </a:defRPr>
            </a:lvl1pPr>
          </a:lstStyle>
          <a:p>
            <a:fld id="{1ECC571F-DD79-43FC-A0B2-42CFCBEC885A}" type="slidenum">
              <a:rPr lang="en-US"/>
              <a:pPr/>
              <a:t>‹#›</a:t>
            </a:fld>
            <a:endParaRPr lang="en-US" dirty="0"/>
          </a:p>
        </p:txBody>
      </p:sp>
    </p:spTree>
    <p:extLst>
      <p:ext uri="{BB962C8B-B14F-4D97-AF65-F5344CB8AC3E}">
        <p14:creationId xmlns:p14="http://schemas.microsoft.com/office/powerpoint/2010/main" val="133356298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9CA31F-FC6A-4591-86A6-3B7AA4867028}" type="slidenum">
              <a:rPr lang="en-US"/>
              <a:pPr/>
              <a:t>1</a:t>
            </a:fld>
            <a:endParaRPr lang="en-US" dirty="0"/>
          </a:p>
        </p:txBody>
      </p:sp>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Outstanding</a:t>
            </a:r>
            <a:r>
              <a:rPr lang="en-US" baseline="0" dirty="0" smtClean="0"/>
              <a:t> Balance:</a:t>
            </a:r>
          </a:p>
          <a:p>
            <a:pPr>
              <a:buFontTx/>
              <a:buChar char="-"/>
            </a:pPr>
            <a:r>
              <a:rPr lang="en-US" baseline="0" dirty="0" smtClean="0"/>
              <a:t>Statement available within CASHnet if a balance owed at beginning of the month</a:t>
            </a:r>
          </a:p>
          <a:p>
            <a:pPr>
              <a:buFontTx/>
              <a:buNone/>
            </a:pPr>
            <a:r>
              <a:rPr lang="en-US" baseline="0" dirty="0" smtClean="0"/>
              <a:t>-Late fee assessed at the end of each month </a:t>
            </a:r>
          </a:p>
          <a:p>
            <a:pPr>
              <a:buFontTx/>
              <a:buNone/>
            </a:pPr>
            <a:endParaRPr lang="en-US" baseline="0" dirty="0" smtClean="0"/>
          </a:p>
          <a:p>
            <a:pPr>
              <a:buFontTx/>
              <a:buNone/>
            </a:pPr>
            <a:r>
              <a:rPr lang="en-US" baseline="0" dirty="0" smtClean="0"/>
              <a:t>An outstanding balance for a current or past semester may impact a students ability to register for courses, to be an active student for the next semester or receive their diploma or transcript.</a:t>
            </a:r>
          </a:p>
          <a:p>
            <a:pPr>
              <a:buFontTx/>
              <a:buNone/>
            </a:pPr>
            <a:endParaRPr lang="en-US" baseline="0" dirty="0" smtClean="0"/>
          </a:p>
          <a:p>
            <a:pPr>
              <a:buFontTx/>
              <a:buNone/>
            </a:pPr>
            <a:endParaRPr lang="en-US" dirty="0"/>
          </a:p>
        </p:txBody>
      </p:sp>
      <p:sp>
        <p:nvSpPr>
          <p:cNvPr id="4" name="Slide Number Placeholder 3"/>
          <p:cNvSpPr>
            <a:spLocks noGrp="1"/>
          </p:cNvSpPr>
          <p:nvPr>
            <p:ph type="sldNum" sz="quarter" idx="10"/>
          </p:nvPr>
        </p:nvSpPr>
        <p:spPr/>
        <p:txBody>
          <a:bodyPr/>
          <a:lstStyle/>
          <a:p>
            <a:fld id="{1ECC571F-DD79-43FC-A0B2-42CFCBEC885A}" type="slidenum">
              <a:rPr lang="en-US" smtClean="0"/>
              <a:pPr/>
              <a:t>13</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a:t>
            </a:r>
            <a:r>
              <a:rPr lang="en-US" baseline="0" dirty="0" smtClean="0"/>
              <a:t> your student departs the University and a balance is still owed, any non-payment of account will necessitate the balance being referred to a collection agency the semester after their departure. </a:t>
            </a:r>
          </a:p>
          <a:p>
            <a:endParaRPr lang="en-US" baseline="0" dirty="0" smtClean="0"/>
          </a:p>
          <a:p>
            <a:r>
              <a:rPr lang="en-US" baseline="0" dirty="0" smtClean="0"/>
              <a:t>So, very important to communicate with the Business Office and Financial Aid Office!</a:t>
            </a:r>
            <a:endParaRPr lang="en-US" dirty="0"/>
          </a:p>
        </p:txBody>
      </p:sp>
      <p:sp>
        <p:nvSpPr>
          <p:cNvPr id="4" name="Slide Number Placeholder 3"/>
          <p:cNvSpPr>
            <a:spLocks noGrp="1"/>
          </p:cNvSpPr>
          <p:nvPr>
            <p:ph type="sldNum" sz="quarter" idx="10"/>
          </p:nvPr>
        </p:nvSpPr>
        <p:spPr/>
        <p:txBody>
          <a:bodyPr/>
          <a:lstStyle/>
          <a:p>
            <a:fld id="{1ECC571F-DD79-43FC-A0B2-42CFCBEC885A}" type="slidenum">
              <a:rPr lang="en-US" smtClean="0"/>
              <a:pPr/>
              <a:t>14</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Heath</a:t>
            </a:r>
            <a:r>
              <a:rPr lang="en-US" baseline="0" dirty="0" smtClean="0"/>
              <a:t> Insurance:</a:t>
            </a:r>
          </a:p>
          <a:p>
            <a:r>
              <a:rPr lang="en-US" baseline="0" dirty="0" smtClean="0"/>
              <a:t>- The University has a policy that all full-time students must have medical insurance coverage or must purchase the University’s student policy. </a:t>
            </a:r>
          </a:p>
          <a:p>
            <a:pPr>
              <a:buFontTx/>
              <a:buChar char="-"/>
            </a:pPr>
            <a:r>
              <a:rPr lang="en-US" baseline="0" dirty="0" smtClean="0"/>
              <a:t>Very important to complete the enrollment or waiver form before the first day of class!</a:t>
            </a:r>
          </a:p>
          <a:p>
            <a:pPr>
              <a:buFontTx/>
              <a:buNone/>
            </a:pPr>
            <a:endParaRPr lang="en-US" baseline="0" dirty="0" smtClean="0"/>
          </a:p>
          <a:p>
            <a:pPr>
              <a:buFontTx/>
              <a:buNone/>
            </a:pPr>
            <a:r>
              <a:rPr lang="en-US" baseline="0" dirty="0" smtClean="0"/>
              <a:t>Declining Balance:</a:t>
            </a:r>
          </a:p>
          <a:p>
            <a:pPr>
              <a:buFontTx/>
              <a:buNone/>
            </a:pPr>
            <a:endParaRPr lang="en-US" baseline="0" dirty="0" smtClean="0"/>
          </a:p>
          <a:p>
            <a:pPr>
              <a:buFontTx/>
              <a:buNone/>
            </a:pPr>
            <a:r>
              <a:rPr lang="en-US" baseline="0" dirty="0" smtClean="0"/>
              <a:t>ATM Machine:</a:t>
            </a:r>
          </a:p>
          <a:p>
            <a:pPr>
              <a:buFontTx/>
              <a:buNone/>
            </a:pPr>
            <a:endParaRPr lang="en-US" baseline="0" dirty="0" smtClean="0"/>
          </a:p>
          <a:p>
            <a:pPr>
              <a:buFontTx/>
              <a:buNone/>
            </a:pPr>
            <a:r>
              <a:rPr lang="en-US" baseline="0" dirty="0" smtClean="0"/>
              <a:t>Cashier Window:</a:t>
            </a:r>
          </a:p>
          <a:p>
            <a:pPr>
              <a:buFontTx/>
              <a:buChar char="-"/>
            </a:pPr>
            <a:endParaRPr lang="en-US" baseline="0" dirty="0" smtClean="0"/>
          </a:p>
          <a:p>
            <a:pPr>
              <a:buFontTx/>
              <a:buNone/>
            </a:pPr>
            <a:r>
              <a:rPr lang="en-US" baseline="0" dirty="0" smtClean="0"/>
              <a:t>Refunds:</a:t>
            </a:r>
          </a:p>
          <a:p>
            <a:pPr>
              <a:buFontTx/>
              <a:buNone/>
            </a:pPr>
            <a:r>
              <a:rPr lang="en-US" baseline="0" dirty="0" smtClean="0"/>
              <a:t>eRefunds are processed every Monday morning and the funds are available in bank account Wednesday morning.</a:t>
            </a:r>
          </a:p>
          <a:p>
            <a:pPr>
              <a:buFontTx/>
              <a:buNone/>
            </a:pPr>
            <a:r>
              <a:rPr lang="en-US" baseline="0" dirty="0" smtClean="0"/>
              <a:t>Checks are processed every Tuesday and the checks are available for pick-up on Wednesday’s. If not picked up, the check is mailed to campus mailbox or home address.</a:t>
            </a:r>
            <a:endParaRPr lang="en-US" dirty="0"/>
          </a:p>
        </p:txBody>
      </p:sp>
      <p:sp>
        <p:nvSpPr>
          <p:cNvPr id="4" name="Slide Number Placeholder 3"/>
          <p:cNvSpPr>
            <a:spLocks noGrp="1"/>
          </p:cNvSpPr>
          <p:nvPr>
            <p:ph type="sldNum" sz="quarter" idx="10"/>
          </p:nvPr>
        </p:nvSpPr>
        <p:spPr/>
        <p:txBody>
          <a:bodyPr/>
          <a:lstStyle/>
          <a:p>
            <a:fld id="{1ECC571F-DD79-43FC-A0B2-42CFCBEC885A}" type="slidenum">
              <a:rPr lang="en-US" smtClean="0"/>
              <a:pPr/>
              <a:t>15</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ECC571F-DD79-43FC-A0B2-42CFCBEC885A}" type="slidenum">
              <a:rPr lang="en-US" smtClean="0"/>
              <a:pPr/>
              <a:t>16</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F80BCD-3A21-434B-8751-2F0C1EA76CC1}" type="slidenum">
              <a:rPr lang="en-US"/>
              <a:pPr/>
              <a:t>19</a:t>
            </a:fld>
            <a:endParaRPr lang="en-US" dirty="0"/>
          </a:p>
        </p:txBody>
      </p:sp>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F80BCD-3A21-434B-8751-2F0C1EA76CC1}" type="slidenum">
              <a:rPr lang="en-US"/>
              <a:pPr/>
              <a:t>20</a:t>
            </a:fld>
            <a:endParaRPr lang="en-US" dirty="0"/>
          </a:p>
        </p:txBody>
      </p:sp>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C3BC96-A968-411A-8D52-6B81084F2612}" type="slidenum">
              <a:rPr lang="en-US"/>
              <a:pPr/>
              <a:t>21</a:t>
            </a:fld>
            <a:endParaRPr lang="en-US" dirty="0"/>
          </a:p>
        </p:txBody>
      </p:sp>
      <p:sp>
        <p:nvSpPr>
          <p:cNvPr id="225282" name="Rectangle 2"/>
          <p:cNvSpPr>
            <a:spLocks noGrp="1" noRot="1" noChangeAspect="1" noChangeArrowheads="1" noTextEdit="1"/>
          </p:cNvSpPr>
          <p:nvPr>
            <p:ph type="sldImg"/>
          </p:nvPr>
        </p:nvSpPr>
        <p:spPr>
          <a:ln/>
        </p:spPr>
      </p:sp>
      <p:sp>
        <p:nvSpPr>
          <p:cNvPr id="22528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33AC30-D533-4990-B63F-DDC6A2E2E93B}" type="slidenum">
              <a:rPr lang="en-US"/>
              <a:pPr/>
              <a:t>22</a:t>
            </a:fld>
            <a:endParaRPr lang="en-US" dirty="0"/>
          </a:p>
        </p:txBody>
      </p:sp>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EACFFA-4867-4B75-931E-D45078F904C5}" type="slidenum">
              <a:rPr lang="en-US"/>
              <a:pPr/>
              <a:t>23</a:t>
            </a:fld>
            <a:endParaRPr lang="en-US" dirty="0"/>
          </a:p>
        </p:txBody>
      </p:sp>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EACFFA-4867-4B75-931E-D45078F904C5}" type="slidenum">
              <a:rPr lang="en-US"/>
              <a:pPr/>
              <a:t>24</a:t>
            </a:fld>
            <a:endParaRPr lang="en-US" dirty="0"/>
          </a:p>
        </p:txBody>
      </p:sp>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A985C8-AC65-4A8F-B05E-6F6F42087D4E}" type="slidenum">
              <a:rPr lang="en-US"/>
              <a:pPr/>
              <a:t>2</a:t>
            </a:fld>
            <a:endParaRPr lang="en-US" dirty="0"/>
          </a:p>
        </p:txBody>
      </p:sp>
      <p:sp>
        <p:nvSpPr>
          <p:cNvPr id="267266" name="Rectangle 2"/>
          <p:cNvSpPr>
            <a:spLocks noGrp="1" noRot="1" noChangeAspect="1" noChangeArrowheads="1" noTextEdit="1"/>
          </p:cNvSpPr>
          <p:nvPr>
            <p:ph type="sldImg"/>
          </p:nvPr>
        </p:nvSpPr>
        <p:spPr>
          <a:ln/>
        </p:spPr>
      </p:sp>
      <p:sp>
        <p:nvSpPr>
          <p:cNvPr id="267267" name="Rectangle 3"/>
          <p:cNvSpPr>
            <a:spLocks noGrp="1" noChangeArrowheads="1"/>
          </p:cNvSpPr>
          <p:nvPr>
            <p:ph type="body" idx="1"/>
          </p:nvPr>
        </p:nvSpPr>
        <p:spPr/>
        <p:txBody>
          <a:bodyPr/>
          <a:lstStyle/>
          <a:p>
            <a:r>
              <a:rPr lang="en-US" dirty="0" smtClean="0"/>
              <a:t>PLEASE HOLD ALL QUESTIONS UNTIL THE END OF BOTH PRESENTATIONS</a:t>
            </a:r>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856D31-724C-46BB-B17B-A57ADFB4931E}" type="slidenum">
              <a:rPr lang="en-US"/>
              <a:pPr/>
              <a:t>25</a:t>
            </a:fld>
            <a:endParaRPr lang="en-US" dirty="0"/>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FCEC3E-5337-40EF-BC07-4AF01B49C247}" type="slidenum">
              <a:rPr lang="en-US"/>
              <a:pPr/>
              <a:t>26</a:t>
            </a:fld>
            <a:endParaRPr lang="en-US" dirty="0"/>
          </a:p>
        </p:txBody>
      </p:sp>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2F9A11-A8DB-458C-BB6C-6342C03D403D}" type="slidenum">
              <a:rPr lang="en-US"/>
              <a:pPr/>
              <a:t>27</a:t>
            </a:fld>
            <a:endParaRPr lang="en-US" dirty="0"/>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2F9A11-A8DB-458C-BB6C-6342C03D403D}" type="slidenum">
              <a:rPr lang="en-US"/>
              <a:pPr/>
              <a:t>28</a:t>
            </a:fld>
            <a:endParaRPr lang="en-US" dirty="0"/>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FAA907-A50D-438C-AD1E-11549941D140}" type="slidenum">
              <a:rPr lang="en-US"/>
              <a:pPr/>
              <a:t>29</a:t>
            </a:fld>
            <a:endParaRPr lang="en-US" dirty="0"/>
          </a:p>
        </p:txBody>
      </p:sp>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FAA907-A50D-438C-AD1E-11549941D140}" type="slidenum">
              <a:rPr lang="en-US"/>
              <a:pPr/>
              <a:t>30</a:t>
            </a:fld>
            <a:endParaRPr lang="en-US" dirty="0"/>
          </a:p>
        </p:txBody>
      </p:sp>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A74700-E60D-4F4B-B4F6-FCC694FCCDE9}" type="slidenum">
              <a:rPr lang="en-US"/>
              <a:pPr/>
              <a:t>31</a:t>
            </a:fld>
            <a:endParaRPr lang="en-US" dirty="0"/>
          </a:p>
        </p:txBody>
      </p:sp>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1492BE-7FD2-45BF-8F91-3CB6F7169F7C}" type="slidenum">
              <a:rPr lang="en-US"/>
              <a:pPr/>
              <a:t>33</a:t>
            </a:fld>
            <a:endParaRPr lang="en-US" dirty="0"/>
          </a:p>
        </p:txBody>
      </p:sp>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WANT TO REVIEW TODAY:</a:t>
            </a:r>
          </a:p>
          <a:p>
            <a:pPr>
              <a:buFontTx/>
              <a:buChar char="-"/>
            </a:pPr>
            <a:r>
              <a:rPr lang="en-US" dirty="0" smtClean="0"/>
              <a:t> Who</a:t>
            </a:r>
            <a:r>
              <a:rPr lang="en-US" baseline="0" dirty="0" smtClean="0"/>
              <a:t> to </a:t>
            </a:r>
            <a:r>
              <a:rPr lang="en-US" dirty="0" smtClean="0"/>
              <a:t>Contact…</a:t>
            </a:r>
          </a:p>
          <a:p>
            <a:pPr>
              <a:buFontTx/>
              <a:buChar char="-"/>
            </a:pPr>
            <a:r>
              <a:rPr lang="en-US" dirty="0" smtClean="0"/>
              <a:t> Billing…</a:t>
            </a:r>
          </a:p>
          <a:p>
            <a:pPr>
              <a:buFontTx/>
              <a:buChar char="-"/>
            </a:pPr>
            <a:r>
              <a:rPr lang="en-US" baseline="0" dirty="0" smtClean="0"/>
              <a:t> How to pay us…</a:t>
            </a:r>
          </a:p>
          <a:p>
            <a:pPr>
              <a:buFontTx/>
              <a:buChar char="-"/>
            </a:pPr>
            <a:r>
              <a:rPr lang="en-US" baseline="0" dirty="0" smtClean="0"/>
              <a:t> What’s our Procedure &amp; Policy…</a:t>
            </a:r>
          </a:p>
          <a:p>
            <a:pPr>
              <a:buFontTx/>
              <a:buChar char="-"/>
            </a:pPr>
            <a:r>
              <a:rPr lang="en-US" baseline="0" dirty="0" smtClean="0"/>
              <a:t> Other… </a:t>
            </a:r>
            <a:endParaRPr lang="en-US" dirty="0" smtClean="0"/>
          </a:p>
          <a:p>
            <a:pPr>
              <a:buFontTx/>
              <a:buChar char="-"/>
            </a:pPr>
            <a:endParaRPr lang="en-US" dirty="0"/>
          </a:p>
        </p:txBody>
      </p:sp>
      <p:sp>
        <p:nvSpPr>
          <p:cNvPr id="4" name="Slide Number Placeholder 3"/>
          <p:cNvSpPr>
            <a:spLocks noGrp="1"/>
          </p:cNvSpPr>
          <p:nvPr>
            <p:ph type="sldNum" sz="quarter" idx="10"/>
          </p:nvPr>
        </p:nvSpPr>
        <p:spPr/>
        <p:txBody>
          <a:bodyPr/>
          <a:lstStyle/>
          <a:p>
            <a:fld id="{1ECC571F-DD79-43FC-A0B2-42CFCBEC885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9711F2-003E-4833-B9E1-2B8C3E114F77}" type="slidenum">
              <a:rPr lang="en-US"/>
              <a:pPr/>
              <a:t>4</a:t>
            </a:fld>
            <a:endParaRPr lang="en-US" dirty="0"/>
          </a:p>
        </p:txBody>
      </p:sp>
      <p:sp>
        <p:nvSpPr>
          <p:cNvPr id="270338" name="Rectangle 2"/>
          <p:cNvSpPr>
            <a:spLocks noGrp="1" noRot="1" noChangeAspect="1" noChangeArrowheads="1" noTextEdit="1"/>
          </p:cNvSpPr>
          <p:nvPr>
            <p:ph type="sldImg"/>
          </p:nvPr>
        </p:nvSpPr>
        <p:spPr>
          <a:ln/>
        </p:spPr>
      </p:sp>
      <p:sp>
        <p:nvSpPr>
          <p:cNvPr id="270339" name="Rectangle 3"/>
          <p:cNvSpPr>
            <a:spLocks noGrp="1" noChangeArrowheads="1"/>
          </p:cNvSpPr>
          <p:nvPr>
            <p:ph type="body" idx="1"/>
          </p:nvPr>
        </p:nvSpPr>
        <p:spPr/>
        <p:txBody>
          <a:bodyPr/>
          <a:lstStyle/>
          <a:p>
            <a:r>
              <a:rPr lang="en-US" dirty="0" smtClean="0"/>
              <a:t>Cashier posts</a:t>
            </a:r>
            <a:r>
              <a:rPr lang="en-US" baseline="0" dirty="0" smtClean="0"/>
              <a:t> all payments and can help with these inquiries…</a:t>
            </a:r>
          </a:p>
          <a:p>
            <a:endParaRPr lang="en-US" baseline="0" dirty="0" smtClean="0"/>
          </a:p>
          <a:p>
            <a:r>
              <a:rPr lang="en-US" baseline="0" dirty="0" smtClean="0"/>
              <a:t>Accounts Receivable Specialist can help with all billing account inquiries…</a:t>
            </a:r>
          </a:p>
          <a:p>
            <a:endParaRPr lang="en-US" baseline="0" dirty="0" smtClean="0"/>
          </a:p>
          <a:p>
            <a:r>
              <a:rPr lang="en-US" baseline="0" dirty="0" smtClean="0"/>
              <a:t>Ashley is currently on maternity leave and will return to work</a:t>
            </a:r>
          </a:p>
          <a:p>
            <a:r>
              <a:rPr lang="en-US" baseline="0" dirty="0" smtClean="0"/>
              <a:t>at the beginning of August…</a:t>
            </a:r>
          </a:p>
          <a:p>
            <a:r>
              <a:rPr lang="en-US" baseline="0" dirty="0" smtClean="0"/>
              <a:t>Please use the main phone number or the billing e-mail </a:t>
            </a:r>
          </a:p>
          <a:p>
            <a:r>
              <a:rPr lang="en-US" baseline="0" dirty="0" smtClean="0"/>
              <a:t>address and your inquiry will be handled appropriately…</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C1D22A-F46B-469F-8768-E87A4FA1C44E}" type="slidenum">
              <a:rPr lang="en-US"/>
              <a:pPr/>
              <a:t>5</a:t>
            </a:fld>
            <a:endParaRPr lang="en-US" dirty="0"/>
          </a:p>
        </p:txBody>
      </p:sp>
      <p:sp>
        <p:nvSpPr>
          <p:cNvPr id="272386" name="Rectangle 2"/>
          <p:cNvSpPr>
            <a:spLocks noGrp="1" noRot="1" noChangeAspect="1" noChangeArrowheads="1" noTextEdit="1"/>
          </p:cNvSpPr>
          <p:nvPr>
            <p:ph type="sldImg"/>
          </p:nvPr>
        </p:nvSpPr>
        <p:spPr>
          <a:ln/>
        </p:spPr>
      </p:sp>
      <p:sp>
        <p:nvSpPr>
          <p:cNvPr id="272387" name="Rectangle 3"/>
          <p:cNvSpPr>
            <a:spLocks noGrp="1" noChangeArrowheads="1"/>
          </p:cNvSpPr>
          <p:nvPr>
            <p:ph type="body" idx="1"/>
          </p:nvPr>
        </p:nvSpPr>
        <p:spPr/>
        <p:txBody>
          <a:bodyPr/>
          <a:lstStyle/>
          <a:p>
            <a:r>
              <a:rPr lang="en-US" dirty="0" smtClean="0"/>
              <a:t>Fall Semester</a:t>
            </a:r>
            <a:r>
              <a:rPr lang="en-US" baseline="0" dirty="0" smtClean="0"/>
              <a:t>: </a:t>
            </a:r>
          </a:p>
          <a:p>
            <a:pPr>
              <a:buFontTx/>
              <a:buChar char="-"/>
            </a:pPr>
            <a:r>
              <a:rPr lang="en-US" baseline="0" dirty="0" smtClean="0"/>
              <a:t>Current Students register in April</a:t>
            </a:r>
          </a:p>
          <a:p>
            <a:pPr>
              <a:buFontTx/>
              <a:buChar char="-"/>
            </a:pPr>
            <a:r>
              <a:rPr lang="en-US" baseline="0" dirty="0" smtClean="0"/>
              <a:t>First Billing Statement available on-line at beginning of July; Due first week of August</a:t>
            </a:r>
          </a:p>
          <a:p>
            <a:pPr>
              <a:buFontTx/>
              <a:buChar char="-"/>
            </a:pPr>
            <a:r>
              <a:rPr lang="en-US" baseline="0" dirty="0" smtClean="0"/>
              <a:t>Monthly Statements available on-line for outstanding balances starting August through December</a:t>
            </a:r>
          </a:p>
          <a:p>
            <a:pPr>
              <a:buFontTx/>
              <a:buChar char="-"/>
            </a:pPr>
            <a:endParaRPr lang="en-US" baseline="0" dirty="0" smtClean="0"/>
          </a:p>
          <a:p>
            <a:pPr>
              <a:buFontTx/>
              <a:buNone/>
            </a:pPr>
            <a:r>
              <a:rPr lang="en-US" baseline="0" dirty="0" smtClean="0"/>
              <a:t>Spring Semester:</a:t>
            </a:r>
          </a:p>
          <a:p>
            <a:pPr>
              <a:buFontTx/>
              <a:buNone/>
            </a:pPr>
            <a:r>
              <a:rPr lang="en-US" baseline="0" dirty="0" smtClean="0"/>
              <a:t>-Current Students register in November</a:t>
            </a:r>
          </a:p>
          <a:p>
            <a:pPr defTabSz="905729">
              <a:defRPr/>
            </a:pPr>
            <a:r>
              <a:rPr lang="en-US" baseline="0" dirty="0" smtClean="0"/>
              <a:t>-First Billing Statement available on-line at beginning of December; Due first week of January</a:t>
            </a:r>
          </a:p>
          <a:p>
            <a:pPr defTabSz="920855"/>
            <a:r>
              <a:rPr lang="en-US" baseline="0" dirty="0" smtClean="0"/>
              <a:t>-Monthly Statements available on-line for outstanding balances starting January through April</a:t>
            </a:r>
          </a:p>
          <a:p>
            <a:pPr defTabSz="920855"/>
            <a:endParaRPr lang="en-US" baseline="0" dirty="0" smtClean="0"/>
          </a:p>
          <a:p>
            <a:pPr>
              <a:buFontTx/>
              <a:buNone/>
            </a:pPr>
            <a:r>
              <a:rPr lang="en-US" baseline="0" dirty="0" smtClean="0"/>
              <a:t>Summer Semester:</a:t>
            </a:r>
          </a:p>
          <a:p>
            <a:pPr>
              <a:buFontTx/>
              <a:buNone/>
            </a:pPr>
            <a:r>
              <a:rPr lang="en-US" baseline="0" dirty="0" smtClean="0"/>
              <a:t>-Current Students register in March</a:t>
            </a:r>
          </a:p>
          <a:p>
            <a:pPr defTabSz="905729">
              <a:defRPr/>
            </a:pPr>
            <a:r>
              <a:rPr lang="en-US" baseline="0" dirty="0" smtClean="0"/>
              <a:t>-First Billing Statement available on-line at middle of May; Due middle of June</a:t>
            </a:r>
          </a:p>
          <a:p>
            <a:pPr defTabSz="920855"/>
            <a:r>
              <a:rPr lang="en-US" baseline="0" dirty="0" smtClean="0"/>
              <a:t>-Monthly Statements available on-line for outstanding balances starting May through August</a:t>
            </a:r>
          </a:p>
          <a:p>
            <a:pPr>
              <a:buFontTx/>
              <a:buNone/>
            </a:pP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3FC208-CE6F-4E71-9C53-5A58163CA35F}" type="slidenum">
              <a:rPr lang="en-US"/>
              <a:pPr/>
              <a:t>6</a:t>
            </a:fld>
            <a:endParaRPr lang="en-US" dirty="0"/>
          </a:p>
        </p:txBody>
      </p:sp>
      <p:sp>
        <p:nvSpPr>
          <p:cNvPr id="266242" name="Rectangle 2"/>
          <p:cNvSpPr>
            <a:spLocks noGrp="1" noRot="1" noChangeAspect="1" noChangeArrowheads="1" noTextEdit="1"/>
          </p:cNvSpPr>
          <p:nvPr>
            <p:ph type="sldImg"/>
          </p:nvPr>
        </p:nvSpPr>
        <p:spPr>
          <a:ln/>
        </p:spPr>
      </p:sp>
      <p:sp>
        <p:nvSpPr>
          <p:cNvPr id="266243" name="Rectangle 3"/>
          <p:cNvSpPr>
            <a:spLocks noGrp="1" noChangeArrowheads="1"/>
          </p:cNvSpPr>
          <p:nvPr>
            <p:ph type="body" idx="1"/>
          </p:nvPr>
        </p:nvSpPr>
        <p:spPr/>
        <p:txBody>
          <a:bodyPr/>
          <a:lstStyle/>
          <a:p>
            <a:pPr>
              <a:lnSpc>
                <a:spcPct val="90000"/>
              </a:lnSpc>
            </a:pPr>
            <a:r>
              <a:rPr lang="en-US" sz="900" dirty="0" smtClean="0"/>
              <a:t>Financial </a:t>
            </a:r>
            <a:r>
              <a:rPr lang="en-US" sz="900" dirty="0"/>
              <a:t>Aid Awards should be included in billing statement.</a:t>
            </a:r>
          </a:p>
          <a:p>
            <a:pPr>
              <a:lnSpc>
                <a:spcPct val="90000"/>
              </a:lnSpc>
            </a:pPr>
            <a:r>
              <a:rPr lang="en-US" sz="900" dirty="0" smtClean="0"/>
              <a:t>Financial Aid </a:t>
            </a:r>
            <a:r>
              <a:rPr lang="en-US" sz="900" dirty="0"/>
              <a:t>will cover in </a:t>
            </a:r>
            <a:r>
              <a:rPr lang="en-US" sz="900" dirty="0" smtClean="0"/>
              <a:t>their </a:t>
            </a:r>
            <a:r>
              <a:rPr lang="en-US" sz="900" dirty="0"/>
              <a:t>presentation possible problems if not </a:t>
            </a:r>
            <a:r>
              <a:rPr lang="en-US" sz="900" dirty="0" smtClean="0"/>
              <a:t>showing on </a:t>
            </a:r>
            <a:r>
              <a:rPr lang="en-US" sz="900" dirty="0"/>
              <a:t>Student </a:t>
            </a:r>
            <a:r>
              <a:rPr lang="en-US" sz="900" dirty="0" smtClean="0"/>
              <a:t>Account Statement</a:t>
            </a:r>
            <a:endParaRPr lang="en-US" sz="900" dirty="0"/>
          </a:p>
          <a:p>
            <a:pPr>
              <a:lnSpc>
                <a:spcPct val="90000"/>
              </a:lnSpc>
            </a:pPr>
            <a:r>
              <a:rPr lang="en-US" sz="900" dirty="0"/>
              <a:t>REMINDER: Do not include work study awards </a:t>
            </a:r>
            <a:endParaRPr lang="en-US" sz="900" dirty="0" smtClean="0"/>
          </a:p>
          <a:p>
            <a:pPr>
              <a:lnSpc>
                <a:spcPct val="90000"/>
              </a:lnSpc>
            </a:pPr>
            <a:r>
              <a:rPr lang="en-US" sz="900" dirty="0" smtClean="0"/>
              <a:t>-- </a:t>
            </a:r>
            <a:r>
              <a:rPr lang="en-US" sz="900" dirty="0"/>
              <a:t>Can’t be applied because depends on students </a:t>
            </a:r>
            <a:r>
              <a:rPr lang="en-US" sz="900" dirty="0" smtClean="0"/>
              <a:t>work </a:t>
            </a:r>
          </a:p>
          <a:p>
            <a:pPr>
              <a:lnSpc>
                <a:spcPct val="90000"/>
              </a:lnSpc>
            </a:pPr>
            <a:r>
              <a:rPr lang="en-US" sz="900" dirty="0" smtClean="0"/>
              <a:t>-- Students are paid by check directly…</a:t>
            </a:r>
            <a:endParaRPr lang="en-US" sz="900" dirty="0"/>
          </a:p>
          <a:p>
            <a:pPr>
              <a:lnSpc>
                <a:spcPct val="90000"/>
              </a:lnSpc>
            </a:pPr>
            <a:endParaRPr lang="en-US" sz="900" dirty="0"/>
          </a:p>
          <a:p>
            <a:pPr>
              <a:lnSpc>
                <a:spcPct val="90000"/>
              </a:lnSpc>
            </a:pPr>
            <a:r>
              <a:rPr lang="en-US" sz="900" dirty="0"/>
              <a:t>Calculating Balance </a:t>
            </a:r>
            <a:r>
              <a:rPr lang="en-US" sz="900" dirty="0" smtClean="0"/>
              <a:t>Due at beginning of each semester:</a:t>
            </a:r>
            <a:endParaRPr lang="en-US" sz="900" dirty="0"/>
          </a:p>
          <a:p>
            <a:pPr>
              <a:lnSpc>
                <a:spcPct val="90000"/>
              </a:lnSpc>
            </a:pPr>
            <a:r>
              <a:rPr lang="en-US" sz="900" dirty="0" smtClean="0"/>
              <a:t>* Balance </a:t>
            </a:r>
            <a:r>
              <a:rPr lang="en-US" sz="900" dirty="0"/>
              <a:t>from Billing Statement</a:t>
            </a:r>
          </a:p>
          <a:p>
            <a:pPr>
              <a:lnSpc>
                <a:spcPct val="90000"/>
              </a:lnSpc>
            </a:pPr>
            <a:r>
              <a:rPr lang="en-US" sz="900" dirty="0" smtClean="0"/>
              <a:t>- Subtract </a:t>
            </a:r>
            <a:r>
              <a:rPr lang="en-US" sz="900" dirty="0"/>
              <a:t>Financial Aid Awards if not included already</a:t>
            </a:r>
          </a:p>
          <a:p>
            <a:pPr>
              <a:lnSpc>
                <a:spcPct val="90000"/>
              </a:lnSpc>
            </a:pPr>
            <a:r>
              <a:rPr lang="en-US" sz="900" dirty="0" smtClean="0"/>
              <a:t>+ Add </a:t>
            </a:r>
            <a:r>
              <a:rPr lang="en-US" sz="900" dirty="0"/>
              <a:t>any additional Fees &amp; Charges </a:t>
            </a:r>
            <a:r>
              <a:rPr lang="en-US" sz="900" dirty="0" smtClean="0"/>
              <a:t>(updated weekly)</a:t>
            </a:r>
            <a:endParaRPr lang="en-US" sz="900" dirty="0"/>
          </a:p>
          <a:p>
            <a:pPr>
              <a:lnSpc>
                <a:spcPct val="90000"/>
              </a:lnSpc>
            </a:pPr>
            <a:r>
              <a:rPr lang="en-US" sz="900" dirty="0" smtClean="0"/>
              <a:t>- Subtract </a:t>
            </a:r>
            <a:r>
              <a:rPr lang="en-US" sz="900" dirty="0"/>
              <a:t>Outside Scholarships / Grants</a:t>
            </a:r>
          </a:p>
          <a:p>
            <a:pPr>
              <a:lnSpc>
                <a:spcPct val="90000"/>
              </a:lnSpc>
            </a:pPr>
            <a:r>
              <a:rPr lang="en-US" sz="900" dirty="0" smtClean="0"/>
              <a:t>- Subtract </a:t>
            </a:r>
            <a:r>
              <a:rPr lang="en-US" sz="900" dirty="0"/>
              <a:t>Additional Loans </a:t>
            </a:r>
          </a:p>
          <a:p>
            <a:pPr>
              <a:lnSpc>
                <a:spcPct val="90000"/>
              </a:lnSpc>
            </a:pPr>
            <a:r>
              <a:rPr lang="en-US" sz="900" dirty="0" smtClean="0"/>
              <a:t>* Balance Due (Send </a:t>
            </a:r>
            <a:r>
              <a:rPr lang="en-US" sz="900" dirty="0"/>
              <a:t>Payment to SFU or Set-Up Payment </a:t>
            </a:r>
            <a:r>
              <a:rPr lang="en-US" sz="900" dirty="0" smtClean="0"/>
              <a:t>Plan) </a:t>
            </a:r>
            <a:endParaRPr lang="en-US" sz="900" dirty="0"/>
          </a:p>
          <a:p>
            <a:pPr>
              <a:lnSpc>
                <a:spcPct val="90000"/>
              </a:lnSpc>
            </a:pPr>
            <a:r>
              <a:rPr lang="en-US" sz="900" dirty="0"/>
              <a:t>		</a:t>
            </a:r>
            <a:endParaRPr lang="en-US" sz="900" dirty="0" smtClean="0"/>
          </a:p>
          <a:p>
            <a:pPr>
              <a:lnSpc>
                <a:spcPct val="90000"/>
              </a:lnSpc>
            </a:pPr>
            <a:r>
              <a:rPr lang="en-US" sz="900" dirty="0" smtClean="0"/>
              <a:t>** Optional </a:t>
            </a:r>
            <a:r>
              <a:rPr lang="en-US" sz="900" dirty="0"/>
              <a:t>make changes on statement and mail copy with </a:t>
            </a:r>
            <a:r>
              <a:rPr lang="en-US" sz="900" dirty="0" smtClean="0"/>
              <a:t>payment ** </a:t>
            </a:r>
            <a:endParaRPr lang="en-US" sz="900" dirty="0"/>
          </a:p>
          <a:p>
            <a:pPr>
              <a:lnSpc>
                <a:spcPct val="90000"/>
              </a:lnSpc>
            </a:pPr>
            <a:r>
              <a:rPr lang="en-US" sz="900" dirty="0" smtClean="0"/>
              <a:t>-- We </a:t>
            </a:r>
            <a:r>
              <a:rPr lang="en-US" sz="900" dirty="0"/>
              <a:t>will retain for reference</a:t>
            </a:r>
          </a:p>
          <a:p>
            <a:pPr>
              <a:lnSpc>
                <a:spcPct val="90000"/>
              </a:lnSpc>
            </a:pPr>
            <a:r>
              <a:rPr lang="en-US" sz="900" dirty="0" smtClean="0"/>
              <a:t>-- Please </a:t>
            </a:r>
            <a:r>
              <a:rPr lang="en-US" sz="900" dirty="0"/>
              <a:t>retain a copy for you</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Payment may be made directly at the Cashier’s Window outside</a:t>
            </a:r>
            <a:r>
              <a:rPr lang="en-US" baseline="0" dirty="0" smtClean="0"/>
              <a:t> the Business Office…</a:t>
            </a:r>
            <a:endParaRPr lang="en-US" dirty="0" smtClean="0"/>
          </a:p>
          <a:p>
            <a:endParaRPr lang="en-US" dirty="0" smtClean="0"/>
          </a:p>
          <a:p>
            <a:r>
              <a:rPr lang="en-US" dirty="0" smtClean="0"/>
              <a:t>Mail a payment to this address…</a:t>
            </a:r>
          </a:p>
          <a:p>
            <a:r>
              <a:rPr lang="en-US" dirty="0" smtClean="0"/>
              <a:t>When</a:t>
            </a:r>
            <a:r>
              <a:rPr lang="en-US" baseline="0" dirty="0" smtClean="0"/>
              <a:t> mailing payment please include some information of the student billing account for payment…</a:t>
            </a:r>
          </a:p>
          <a:p>
            <a:r>
              <a:rPr lang="en-US" baseline="0" dirty="0" smtClean="0"/>
              <a:t>- Student billing account number from the billing statement</a:t>
            </a:r>
          </a:p>
          <a:p>
            <a:pPr>
              <a:buFontTx/>
              <a:buChar char="-"/>
            </a:pPr>
            <a:r>
              <a:rPr lang="en-US" baseline="0" dirty="0" smtClean="0"/>
              <a:t> This number is also on the front of the student’s photo identification / swipe card</a:t>
            </a:r>
          </a:p>
          <a:p>
            <a:pPr>
              <a:buFontTx/>
              <a:buChar char="-"/>
            </a:pPr>
            <a:r>
              <a:rPr lang="en-US" baseline="0" dirty="0" smtClean="0"/>
              <a:t> Student’s full name </a:t>
            </a:r>
          </a:p>
          <a:p>
            <a:pPr>
              <a:buFontTx/>
              <a:buNone/>
            </a:pPr>
            <a:r>
              <a:rPr lang="en-US" baseline="0" dirty="0" smtClean="0"/>
              <a:t>- Finally, the last 4 numbers of student’s SSN</a:t>
            </a:r>
            <a:endParaRPr lang="en-US" dirty="0"/>
          </a:p>
        </p:txBody>
      </p:sp>
      <p:sp>
        <p:nvSpPr>
          <p:cNvPr id="4" name="Slide Number Placeholder 3"/>
          <p:cNvSpPr>
            <a:spLocks noGrp="1"/>
          </p:cNvSpPr>
          <p:nvPr>
            <p:ph type="sldNum" sz="quarter" idx="10"/>
          </p:nvPr>
        </p:nvSpPr>
        <p:spPr/>
        <p:txBody>
          <a:bodyPr/>
          <a:lstStyle/>
          <a:p>
            <a:fld id="{1ECC571F-DD79-43FC-A0B2-42CFCBEC885A}" type="slidenum">
              <a:rPr lang="en-US" smtClean="0"/>
              <a:pPr/>
              <a:t>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Cash</a:t>
            </a:r>
            <a:r>
              <a:rPr lang="en-US" baseline="0" dirty="0" smtClean="0"/>
              <a:t> or Check</a:t>
            </a:r>
          </a:p>
          <a:p>
            <a:endParaRPr lang="en-US" baseline="0" dirty="0" smtClean="0"/>
          </a:p>
          <a:p>
            <a:r>
              <a:rPr lang="en-US" baseline="0" dirty="0" smtClean="0"/>
              <a:t>Payment Plan with our outside vendor Tuition Management Services (TMS)</a:t>
            </a:r>
          </a:p>
          <a:p>
            <a:endParaRPr lang="en-US" baseline="0" dirty="0" smtClean="0"/>
          </a:p>
          <a:p>
            <a:r>
              <a:rPr lang="en-US" baseline="0" dirty="0" smtClean="0"/>
              <a:t>Credit or Debit with our outside vendor CASHnet</a:t>
            </a:r>
          </a:p>
          <a:p>
            <a:endParaRPr lang="en-US" baseline="0" dirty="0" smtClean="0"/>
          </a:p>
          <a:p>
            <a:r>
              <a:rPr lang="en-US" baseline="0" dirty="0" smtClean="0"/>
              <a:t>Electronic Funds Transfer with CASHnet as well</a:t>
            </a:r>
          </a:p>
          <a:p>
            <a:endParaRPr lang="en-US" baseline="0" dirty="0" smtClean="0"/>
          </a:p>
          <a:p>
            <a:r>
              <a:rPr lang="en-US" baseline="0" dirty="0" smtClean="0"/>
              <a:t>Contact the Business Office for any other arrangements</a:t>
            </a:r>
            <a:endParaRPr lang="en-US" dirty="0"/>
          </a:p>
        </p:txBody>
      </p:sp>
      <p:sp>
        <p:nvSpPr>
          <p:cNvPr id="4" name="Slide Number Placeholder 3"/>
          <p:cNvSpPr>
            <a:spLocks noGrp="1"/>
          </p:cNvSpPr>
          <p:nvPr>
            <p:ph type="sldNum" sz="quarter" idx="10"/>
          </p:nvPr>
        </p:nvSpPr>
        <p:spPr/>
        <p:txBody>
          <a:bodyPr/>
          <a:lstStyle/>
          <a:p>
            <a:fld id="{1ECC571F-DD79-43FC-A0B2-42CFCBEC885A}" type="slidenum">
              <a:rPr lang="en-US" smtClean="0"/>
              <a:pPr/>
              <a:t>11</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will be receiving a Direct Mailing from TMS</a:t>
            </a:r>
            <a:r>
              <a:rPr lang="en-US" baseline="0" dirty="0" smtClean="0"/>
              <a:t> later this month…</a:t>
            </a:r>
          </a:p>
          <a:p>
            <a:endParaRPr lang="en-US" baseline="0" dirty="0" smtClean="0"/>
          </a:p>
          <a:p>
            <a:r>
              <a:rPr lang="en-US" baseline="0" dirty="0" smtClean="0"/>
              <a:t>You have the option for a semester or annual payment plan…</a:t>
            </a:r>
          </a:p>
          <a:p>
            <a:r>
              <a:rPr lang="en-US" baseline="0" dirty="0" smtClean="0"/>
              <a:t>The semester plan is based on 4 payments and will need to be renewed for each semester…</a:t>
            </a:r>
          </a:p>
          <a:p>
            <a:r>
              <a:rPr lang="en-US" baseline="0" dirty="0" smtClean="0"/>
              <a:t>The annual plan has three options: 10, 9 or 8 payments…</a:t>
            </a:r>
          </a:p>
          <a:p>
            <a:r>
              <a:rPr lang="en-US" baseline="0" dirty="0" smtClean="0"/>
              <a:t>The cost structure for the payment plan is better for an annual than a semester…</a:t>
            </a:r>
          </a:p>
          <a:p>
            <a:endParaRPr lang="en-US" baseline="0" dirty="0" smtClean="0"/>
          </a:p>
          <a:p>
            <a:r>
              <a:rPr lang="en-US" baseline="0" dirty="0" smtClean="0"/>
              <a:t>Please do not hesitate to begin a payment plan if this is your choice…</a:t>
            </a:r>
          </a:p>
          <a:p>
            <a:r>
              <a:rPr lang="en-US" baseline="0" dirty="0" smtClean="0"/>
              <a:t>The sooner you are enrolled the better opportunity you have to enroll in the 10 payment option…</a:t>
            </a:r>
          </a:p>
          <a:p>
            <a:r>
              <a:rPr lang="en-US" baseline="0" dirty="0" smtClean="0"/>
              <a:t>Any plan can be adjusted at any time to compensate for additional charges or credits on the student’s account…</a:t>
            </a:r>
          </a:p>
          <a:p>
            <a:r>
              <a:rPr lang="en-US" baseline="0" dirty="0" smtClean="0"/>
              <a:t>You should design your plan on your full year expense; not just a semester…</a:t>
            </a:r>
          </a:p>
          <a:p>
            <a:endParaRPr lang="en-US" dirty="0"/>
          </a:p>
        </p:txBody>
      </p:sp>
      <p:sp>
        <p:nvSpPr>
          <p:cNvPr id="4" name="Slide Number Placeholder 3"/>
          <p:cNvSpPr>
            <a:spLocks noGrp="1"/>
          </p:cNvSpPr>
          <p:nvPr>
            <p:ph type="sldNum" sz="quarter" idx="10"/>
          </p:nvPr>
        </p:nvSpPr>
        <p:spPr/>
        <p:txBody>
          <a:bodyPr/>
          <a:lstStyle/>
          <a:p>
            <a:fld id="{1ECC571F-DD79-43FC-A0B2-42CFCBEC885A}" type="slidenum">
              <a:rPr lang="en-US" smtClean="0"/>
              <a:pPr/>
              <a:t>12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4961D2A-A5CA-4E0F-8824-0C95FFBDD32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08EC36D1-67F7-46DE-A680-BF652BC0B8F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5F4FA53-E55E-48B0-8395-E35361F24192}"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44475"/>
            <a:ext cx="8385175" cy="1431925"/>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838200" y="1905000"/>
            <a:ext cx="8007350" cy="4191000"/>
          </a:xfrm>
        </p:spPr>
        <p:txBody>
          <a:bodyPr/>
          <a:lstStyle/>
          <a:p>
            <a:endParaRPr lang="en-US" dirty="0"/>
          </a:p>
        </p:txBody>
      </p:sp>
      <p:sp>
        <p:nvSpPr>
          <p:cNvPr id="4" name="Date Placeholder 3"/>
          <p:cNvSpPr>
            <a:spLocks noGrp="1"/>
          </p:cNvSpPr>
          <p:nvPr>
            <p:ph type="dt" sz="half" idx="10"/>
          </p:nvPr>
        </p:nvSpPr>
        <p:spPr>
          <a:xfrm>
            <a:off x="838200" y="6245225"/>
            <a:ext cx="1901825" cy="476250"/>
          </a:xfrm>
        </p:spPr>
        <p:txBody>
          <a:bodyPr/>
          <a:lstStyle>
            <a:lvl1pPr>
              <a:defRPr/>
            </a:lvl1pPr>
          </a:lstStyle>
          <a:p>
            <a:endParaRPr lang="en-US" dirty="0"/>
          </a:p>
        </p:txBody>
      </p:sp>
      <p:sp>
        <p:nvSpPr>
          <p:cNvPr id="5" name="Footer Placeholder 4"/>
          <p:cNvSpPr>
            <a:spLocks noGrp="1"/>
          </p:cNvSpPr>
          <p:nvPr>
            <p:ph type="ftr" sz="quarter" idx="11"/>
          </p:nvPr>
        </p:nvSpPr>
        <p:spPr>
          <a:xfrm>
            <a:off x="3429000" y="6245225"/>
            <a:ext cx="2895600" cy="476250"/>
          </a:xfrm>
        </p:spPr>
        <p:txBody>
          <a:bodyPr/>
          <a:lstStyle>
            <a:lvl1pPr>
              <a:defRPr/>
            </a:lvl1pPr>
          </a:lstStyle>
          <a:p>
            <a:endParaRPr lang="en-US" dirty="0"/>
          </a:p>
        </p:txBody>
      </p:sp>
      <p:sp>
        <p:nvSpPr>
          <p:cNvPr id="6" name="Slide Number Placeholder 5"/>
          <p:cNvSpPr>
            <a:spLocks noGrp="1"/>
          </p:cNvSpPr>
          <p:nvPr>
            <p:ph type="sldNum" sz="quarter" idx="12"/>
          </p:nvPr>
        </p:nvSpPr>
        <p:spPr>
          <a:xfrm>
            <a:off x="6937375" y="6245225"/>
            <a:ext cx="1901825" cy="476250"/>
          </a:xfrm>
        </p:spPr>
        <p:txBody>
          <a:bodyPr/>
          <a:lstStyle>
            <a:lvl1pPr>
              <a:defRPr/>
            </a:lvl1pPr>
          </a:lstStyle>
          <a:p>
            <a:fld id="{06ABDB24-5268-46EA-AAF2-8430FCD1FDAB}" type="slidenum">
              <a:rPr lang="en-US"/>
              <a:pPr/>
              <a:t>‹#›</a:t>
            </a:fld>
            <a:endParaRPr lang="en-US" dirty="0"/>
          </a:p>
        </p:txBody>
      </p:sp>
    </p:spTree>
    <p:extLst>
      <p:ext uri="{BB962C8B-B14F-4D97-AF65-F5344CB8AC3E}">
        <p14:creationId xmlns:p14="http://schemas.microsoft.com/office/powerpoint/2010/main" val="719902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96F9E1BC-172F-4E9E-AC43-B3E20FB9EADB}"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5619A2F-612A-49AE-A0A6-66C15A2655AD}"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3A1567DD-5DD2-4FAB-8978-DC0F3C12C793}"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E23418E4-9991-45C8-A63B-660D8C811957}"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2D0FBC03-9287-4E59-B795-DADF9A909510}"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F2313DD1-BFAE-4C4A-85B4-DD2022C709B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C1D36A24-5190-4A22-801B-26E90A774793}"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B341AD5-D460-4DA2-A9D6-F53042507D39}"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34B543F-171D-4E4B-8355-01CDA8FF3B9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062" r:id="rId1"/>
    <p:sldLayoutId id="2147484063" r:id="rId2"/>
    <p:sldLayoutId id="2147484064" r:id="rId3"/>
    <p:sldLayoutId id="2147484065" r:id="rId4"/>
    <p:sldLayoutId id="2147484066" r:id="rId5"/>
    <p:sldLayoutId id="2147484067" r:id="rId6"/>
    <p:sldLayoutId id="2147484068" r:id="rId7"/>
    <p:sldLayoutId id="2147484069" r:id="rId8"/>
    <p:sldLayoutId id="2147484070" r:id="rId9"/>
    <p:sldLayoutId id="2147484071" r:id="rId10"/>
    <p:sldLayoutId id="2147484072" r:id="rId11"/>
    <p:sldLayoutId id="2147484073"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afford.com/juniata"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studentloans.gov/"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fsaid.ed.gov/"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studentloans.gov/"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studentloans.gov/"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juniata.edu/finplan"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juniata.edu/finplan"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firststudent.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2514600"/>
            <a:ext cx="9144000" cy="2514600"/>
          </a:xfrm>
        </p:spPr>
        <p:txBody>
          <a:bodyPr>
            <a:normAutofit fontScale="90000"/>
          </a:bodyPr>
          <a:lstStyle/>
          <a:p>
            <a:pPr algn="ctr"/>
            <a:r>
              <a:rPr lang="en-US" dirty="0">
                <a:latin typeface="Bookman Old Style" pitchFamily="18" charset="0"/>
              </a:rPr>
              <a:t/>
            </a:r>
            <a:br>
              <a:rPr lang="en-US" dirty="0">
                <a:latin typeface="Bookman Old Style" pitchFamily="18" charset="0"/>
              </a:rPr>
            </a:br>
            <a:r>
              <a:rPr lang="en-US" sz="4400" dirty="0" smtClean="0">
                <a:solidFill>
                  <a:srgbClr val="002060"/>
                </a:solidFill>
                <a:latin typeface="Bookman Old Style" pitchFamily="18" charset="0"/>
              </a:rPr>
              <a:t>BURSAR’S OFFICE</a:t>
            </a:r>
            <a:br>
              <a:rPr lang="en-US" sz="4400" dirty="0" smtClean="0">
                <a:solidFill>
                  <a:srgbClr val="002060"/>
                </a:solidFill>
                <a:latin typeface="Bookman Old Style" pitchFamily="18" charset="0"/>
              </a:rPr>
            </a:br>
            <a:r>
              <a:rPr lang="en-US" sz="4400" dirty="0" smtClean="0">
                <a:solidFill>
                  <a:srgbClr val="002060"/>
                </a:solidFill>
                <a:latin typeface="Bookman Old Style" pitchFamily="18" charset="0"/>
              </a:rPr>
              <a:t>AND</a:t>
            </a:r>
            <a:br>
              <a:rPr lang="en-US" sz="4400" dirty="0" smtClean="0">
                <a:solidFill>
                  <a:srgbClr val="002060"/>
                </a:solidFill>
                <a:latin typeface="Bookman Old Style" pitchFamily="18" charset="0"/>
              </a:rPr>
            </a:br>
            <a:r>
              <a:rPr lang="en-US" sz="4400" dirty="0" smtClean="0">
                <a:solidFill>
                  <a:srgbClr val="002060"/>
                </a:solidFill>
                <a:latin typeface="Bookman Old Style" pitchFamily="18" charset="0"/>
              </a:rPr>
              <a:t>FINANCIAL AID</a:t>
            </a:r>
            <a:br>
              <a:rPr lang="en-US" sz="4400" dirty="0" smtClean="0">
                <a:solidFill>
                  <a:srgbClr val="002060"/>
                </a:solidFill>
                <a:latin typeface="Bookman Old Style" pitchFamily="18" charset="0"/>
              </a:rPr>
            </a:br>
            <a:r>
              <a:rPr lang="en-US" sz="4400" dirty="0" smtClean="0">
                <a:solidFill>
                  <a:srgbClr val="002060"/>
                </a:solidFill>
                <a:latin typeface="Bookman Old Style" pitchFamily="18" charset="0"/>
              </a:rPr>
              <a:t>SESSION</a:t>
            </a:r>
            <a:endParaRPr lang="en-US" sz="4400" dirty="0">
              <a:solidFill>
                <a:srgbClr val="002060"/>
              </a:solidFill>
              <a:latin typeface="Bookman Old Style" pitchFamily="18" charset="0"/>
            </a:endParaRPr>
          </a:p>
        </p:txBody>
      </p:sp>
      <p:sp>
        <p:nvSpPr>
          <p:cNvPr id="7" name="TextBox 6"/>
          <p:cNvSpPr txBox="1"/>
          <p:nvPr/>
        </p:nvSpPr>
        <p:spPr>
          <a:xfrm>
            <a:off x="1447800" y="352961"/>
            <a:ext cx="6324600" cy="707886"/>
          </a:xfrm>
          <a:prstGeom prst="rect">
            <a:avLst/>
          </a:prstGeom>
          <a:solidFill>
            <a:schemeClr val="bg1">
              <a:lumMod val="95000"/>
            </a:schemeClr>
          </a:solidFill>
          <a:ln>
            <a:solidFill>
              <a:srgbClr val="00206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4000" dirty="0" smtClean="0">
                <a:ln w="18000">
                  <a:solidFill>
                    <a:srgbClr val="002060"/>
                  </a:solidFill>
                  <a:prstDash val="solid"/>
                  <a:miter lim="800000"/>
                </a:ln>
                <a:solidFill>
                  <a:srgbClr val="FFFF00"/>
                </a:solidFill>
                <a:effectLst>
                  <a:outerShdw blurRad="25500" dist="23000" dir="7020000" algn="tl">
                    <a:srgbClr val="000000">
                      <a:alpha val="50000"/>
                    </a:srgbClr>
                  </a:outerShdw>
                </a:effectLst>
                <a:latin typeface="Century" pitchFamily="18" charset="0"/>
              </a:rPr>
              <a:t>Juniata College</a:t>
            </a:r>
            <a:endParaRPr lang="en-US" sz="4000" b="0" dirty="0" smtClean="0">
              <a:ln w="18000">
                <a:solidFill>
                  <a:srgbClr val="002060"/>
                </a:solidFill>
                <a:prstDash val="solid"/>
                <a:miter lim="800000"/>
              </a:ln>
              <a:solidFill>
                <a:srgbClr val="FFFF00"/>
              </a:solidFill>
              <a:effectLst>
                <a:outerShdw blurRad="25500" dist="23000" dir="7020000" algn="tl">
                  <a:srgbClr val="000000">
                    <a:alpha val="50000"/>
                  </a:srgbClr>
                </a:outerShdw>
              </a:effectLst>
              <a:latin typeface="Century" pitchFamily="18" charset="0"/>
            </a:endParaRPr>
          </a:p>
        </p:txBody>
      </p:sp>
      <p:sp>
        <p:nvSpPr>
          <p:cNvPr id="8" name="TextBox 7"/>
          <p:cNvSpPr txBox="1"/>
          <p:nvPr/>
        </p:nvSpPr>
        <p:spPr>
          <a:xfrm>
            <a:off x="0" y="1905000"/>
            <a:ext cx="9144000" cy="707886"/>
          </a:xfrm>
          <a:prstGeom prst="rect">
            <a:avLst/>
          </a:prstGeom>
          <a:noFill/>
        </p:spPr>
        <p:txBody>
          <a:bodyPr wrap="square" rtlCol="0">
            <a:spAutoFit/>
          </a:bodyPr>
          <a:lstStyle/>
          <a:p>
            <a:pPr algn="ctr"/>
            <a:r>
              <a:rPr lang="en-US" sz="4000" dirty="0" smtClean="0">
                <a:solidFill>
                  <a:srgbClr val="002060"/>
                </a:solidFill>
              </a:rPr>
              <a:t>Orientation 2016</a:t>
            </a:r>
            <a:endParaRPr lang="en-US" sz="4000" dirty="0">
              <a:solidFill>
                <a:srgbClr val="002060"/>
              </a:solidFill>
            </a:endParaRPr>
          </a:p>
        </p:txBody>
      </p:sp>
    </p:spTree>
    <p:extLst>
      <p:ext uri="{BB962C8B-B14F-4D97-AF65-F5344CB8AC3E}">
        <p14:creationId xmlns:p14="http://schemas.microsoft.com/office/powerpoint/2010/main" val="2986317100"/>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19472"/>
          </a:xfrm>
        </p:spPr>
        <p:txBody>
          <a:bodyPr>
            <a:normAutofit fontScale="92500" lnSpcReduction="10000"/>
          </a:bodyPr>
          <a:lstStyle/>
          <a:p>
            <a:pPr>
              <a:buFont typeface="Arial" pitchFamily="34" charset="0"/>
              <a:buChar char="•"/>
            </a:pPr>
            <a:r>
              <a:rPr lang="en-US" sz="3000" b="1" dirty="0" smtClean="0">
                <a:latin typeface="Bookman Old Style" pitchFamily="18" charset="0"/>
              </a:rPr>
              <a:t>Disbursement </a:t>
            </a:r>
          </a:p>
          <a:p>
            <a:pPr lvl="1">
              <a:buFont typeface="Arial" pitchFamily="34" charset="0"/>
              <a:buChar char="•"/>
            </a:pPr>
            <a:r>
              <a:rPr lang="en-US" sz="2600" dirty="0" smtClean="0">
                <a:latin typeface="Bookman Old Style" pitchFamily="18" charset="0"/>
              </a:rPr>
              <a:t>at the end of the add/drop period each semester-approximately 10 days after the start of classes. </a:t>
            </a:r>
          </a:p>
          <a:p>
            <a:pPr>
              <a:buFont typeface="Arial" pitchFamily="34" charset="0"/>
              <a:buChar char="•"/>
            </a:pPr>
            <a:r>
              <a:rPr lang="en-US" sz="2800" b="1" dirty="0" smtClean="0">
                <a:latin typeface="Bookman Old Style" pitchFamily="18" charset="0"/>
              </a:rPr>
              <a:t>Refunds of credit balances</a:t>
            </a:r>
          </a:p>
          <a:p>
            <a:pPr lvl="1">
              <a:buFont typeface="Arial" pitchFamily="34" charset="0"/>
              <a:buChar char="•"/>
            </a:pPr>
            <a:r>
              <a:rPr lang="en-US" sz="2600" dirty="0" smtClean="0">
                <a:latin typeface="Bookman Old Style" pitchFamily="18" charset="0"/>
              </a:rPr>
              <a:t>issued within two weeks after the initial disbursement(at the end of drop add) and then on a weekly basis after that.</a:t>
            </a:r>
          </a:p>
          <a:p>
            <a:pPr>
              <a:buFont typeface="Arial" pitchFamily="34" charset="0"/>
              <a:buChar char="•"/>
            </a:pPr>
            <a:r>
              <a:rPr lang="en-US" sz="2800" b="1" dirty="0" smtClean="0">
                <a:latin typeface="Bookman Old Style" pitchFamily="18" charset="0"/>
              </a:rPr>
              <a:t>Fees deducted from the amount borrowed.</a:t>
            </a:r>
          </a:p>
          <a:p>
            <a:pPr lvl="1">
              <a:buFont typeface="Arial" pitchFamily="34" charset="0"/>
              <a:buChar char="•"/>
            </a:pPr>
            <a:r>
              <a:rPr lang="en-US" sz="2600" dirty="0" smtClean="0">
                <a:latin typeface="Bookman Old Style" pitchFamily="18" charset="0"/>
              </a:rPr>
              <a:t>1-5% of the loan amounts.  The billing issued following the start of the semester will reflect the actual amount disbursed.  If you don’t account for the fees you will have an additional amount due.</a:t>
            </a:r>
          </a:p>
          <a:p>
            <a:endParaRPr lang="en-US" dirty="0"/>
          </a:p>
        </p:txBody>
      </p:sp>
      <p:sp>
        <p:nvSpPr>
          <p:cNvPr id="3" name="Title 2"/>
          <p:cNvSpPr>
            <a:spLocks noGrp="1"/>
          </p:cNvSpPr>
          <p:nvPr>
            <p:ph type="title"/>
          </p:nvPr>
        </p:nvSpPr>
        <p:spPr/>
        <p:txBody>
          <a:bodyPr/>
          <a:lstStyle/>
          <a:p>
            <a:pPr algn="ctr"/>
            <a:r>
              <a:rPr lang="en-US" dirty="0" smtClean="0">
                <a:effectLst/>
                <a:latin typeface="Bookman Old Style" pitchFamily="18" charset="0"/>
              </a:rPr>
              <a:t>Federal Direct Loan Program</a:t>
            </a:r>
            <a:endParaRPr lang="en-US" dirty="0">
              <a:effectLst/>
              <a:latin typeface="Bookman Old Style" pitchFamily="18" charset="0"/>
            </a:endParaRPr>
          </a:p>
        </p:txBody>
      </p:sp>
    </p:spTree>
    <p:extLst>
      <p:ext uri="{BB962C8B-B14F-4D97-AF65-F5344CB8AC3E}">
        <p14:creationId xmlns:p14="http://schemas.microsoft.com/office/powerpoint/2010/main" val="1870346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3" name="Rectangle 3"/>
          <p:cNvSpPr>
            <a:spLocks noGrp="1" noRot="1" noChangeArrowheads="1"/>
          </p:cNvSpPr>
          <p:nvPr>
            <p:ph idx="1"/>
          </p:nvPr>
        </p:nvSpPr>
        <p:spPr>
          <a:xfrm>
            <a:off x="304800" y="990600"/>
            <a:ext cx="8839200" cy="5410200"/>
          </a:xfrm>
        </p:spPr>
        <p:txBody>
          <a:bodyPr>
            <a:normAutofit fontScale="77500" lnSpcReduction="20000"/>
          </a:bodyPr>
          <a:lstStyle/>
          <a:p>
            <a:pPr fontAlgn="base">
              <a:lnSpc>
                <a:spcPct val="150000"/>
              </a:lnSpc>
              <a:spcBef>
                <a:spcPct val="0"/>
              </a:spcBef>
              <a:spcAft>
                <a:spcPct val="0"/>
              </a:spcAft>
              <a:buFont typeface="Arial" pitchFamily="34" charset="0"/>
              <a:buChar char="•"/>
              <a:tabLst>
                <a:tab pos="-457200" algn="l"/>
              </a:tabLst>
            </a:pPr>
            <a:r>
              <a:rPr lang="en-US" sz="4000" b="1" dirty="0" smtClean="0">
                <a:latin typeface="Bookman Old Style" pitchFamily="18" charset="0"/>
                <a:ea typeface="Times New Roman" pitchFamily="18" charset="0"/>
                <a:cs typeface="Times New Roman" pitchFamily="18" charset="0"/>
              </a:rPr>
              <a:t>Cash, Check, or Money Order</a:t>
            </a:r>
          </a:p>
          <a:p>
            <a:pPr lvl="1" fontAlgn="base">
              <a:lnSpc>
                <a:spcPct val="150000"/>
              </a:lnSpc>
              <a:spcBef>
                <a:spcPct val="0"/>
              </a:spcBef>
              <a:spcAft>
                <a:spcPct val="0"/>
              </a:spcAft>
              <a:buFont typeface="Arial" pitchFamily="34" charset="0"/>
              <a:buChar char="•"/>
              <a:tabLst>
                <a:tab pos="-457200" algn="l"/>
              </a:tabLst>
            </a:pPr>
            <a:r>
              <a:rPr lang="en-US" sz="3400" dirty="0" smtClean="0">
                <a:latin typeface="Bookman Old Style" pitchFamily="18" charset="0"/>
                <a:ea typeface="Times New Roman" pitchFamily="18" charset="0"/>
                <a:cs typeface="Times New Roman" pitchFamily="18" charset="0"/>
              </a:rPr>
              <a:t>Payable to Juniata College</a:t>
            </a:r>
          </a:p>
          <a:p>
            <a:pPr lvl="1" fontAlgn="base">
              <a:lnSpc>
                <a:spcPct val="150000"/>
              </a:lnSpc>
              <a:spcBef>
                <a:spcPct val="0"/>
              </a:spcBef>
              <a:spcAft>
                <a:spcPct val="0"/>
              </a:spcAft>
              <a:buFont typeface="Arial" pitchFamily="34" charset="0"/>
              <a:buChar char="•"/>
              <a:tabLst>
                <a:tab pos="-457200" algn="l"/>
              </a:tabLst>
            </a:pPr>
            <a:r>
              <a:rPr lang="en-US" sz="3400" dirty="0" smtClean="0">
                <a:latin typeface="Bookman Old Style" pitchFamily="18" charset="0"/>
                <a:ea typeface="Times New Roman" pitchFamily="18" charset="0"/>
                <a:cs typeface="Times New Roman" pitchFamily="18" charset="0"/>
              </a:rPr>
              <a:t>Mailed to 1700 Moore Street, ATTN Bursar’s Office.</a:t>
            </a:r>
          </a:p>
          <a:p>
            <a:pPr lvl="1" fontAlgn="base">
              <a:lnSpc>
                <a:spcPct val="150000"/>
              </a:lnSpc>
              <a:spcBef>
                <a:spcPct val="0"/>
              </a:spcBef>
              <a:spcAft>
                <a:spcPct val="0"/>
              </a:spcAft>
              <a:buFont typeface="Arial" pitchFamily="34" charset="0"/>
              <a:buChar char="•"/>
              <a:tabLst>
                <a:tab pos="-457200" algn="l"/>
              </a:tabLst>
            </a:pPr>
            <a:r>
              <a:rPr lang="en-US" sz="3400" dirty="0" smtClean="0">
                <a:latin typeface="Bookman Old Style" pitchFamily="18" charset="0"/>
                <a:ea typeface="Times New Roman" pitchFamily="18" charset="0"/>
                <a:cs typeface="Times New Roman" pitchFamily="18" charset="0"/>
              </a:rPr>
              <a:t>Paid at the Bursar’s desk in the Stone House</a:t>
            </a:r>
          </a:p>
          <a:p>
            <a:pPr fontAlgn="base">
              <a:lnSpc>
                <a:spcPct val="150000"/>
              </a:lnSpc>
              <a:spcBef>
                <a:spcPct val="0"/>
              </a:spcBef>
              <a:spcAft>
                <a:spcPct val="0"/>
              </a:spcAft>
              <a:buFont typeface="Arial" pitchFamily="34" charset="0"/>
              <a:buChar char="•"/>
              <a:tabLst>
                <a:tab pos="-457200" algn="l"/>
              </a:tabLst>
            </a:pPr>
            <a:r>
              <a:rPr lang="en-US" sz="4000" b="1" dirty="0" smtClean="0">
                <a:latin typeface="Bookman Old Style" pitchFamily="18" charset="0"/>
                <a:ea typeface="Times New Roman" pitchFamily="18" charset="0"/>
                <a:cs typeface="Times New Roman" pitchFamily="18" charset="0"/>
              </a:rPr>
              <a:t>Credit Card</a:t>
            </a:r>
          </a:p>
          <a:p>
            <a:pPr lvl="1" fontAlgn="base">
              <a:lnSpc>
                <a:spcPct val="150000"/>
              </a:lnSpc>
              <a:spcBef>
                <a:spcPct val="0"/>
              </a:spcBef>
              <a:spcAft>
                <a:spcPct val="0"/>
              </a:spcAft>
              <a:buFont typeface="Arial" pitchFamily="34" charset="0"/>
              <a:buChar char="•"/>
              <a:tabLst>
                <a:tab pos="-457200" algn="l"/>
              </a:tabLst>
            </a:pPr>
            <a:r>
              <a:rPr lang="en-US" sz="3800" dirty="0" smtClean="0">
                <a:latin typeface="Bookman Old Style" pitchFamily="18" charset="0"/>
                <a:ea typeface="Times New Roman" pitchFamily="18" charset="0"/>
                <a:cs typeface="Times New Roman" pitchFamily="18" charset="0"/>
              </a:rPr>
              <a:t>Wire, ACH, Credit Card – MasterCard, Visa, American Express, Discover, Diner’s Club</a:t>
            </a:r>
          </a:p>
          <a:p>
            <a:pPr lvl="1" fontAlgn="base">
              <a:lnSpc>
                <a:spcPct val="150000"/>
              </a:lnSpc>
              <a:spcBef>
                <a:spcPct val="0"/>
              </a:spcBef>
              <a:spcAft>
                <a:spcPct val="0"/>
              </a:spcAft>
              <a:buFont typeface="Arial" pitchFamily="34" charset="0"/>
              <a:buChar char="•"/>
              <a:tabLst>
                <a:tab pos="-457200" algn="l"/>
              </a:tabLst>
            </a:pPr>
            <a:r>
              <a:rPr lang="en-US" sz="3800" dirty="0" smtClean="0">
                <a:latin typeface="Bookman Old Style" pitchFamily="18" charset="0"/>
                <a:ea typeface="Times New Roman" pitchFamily="18" charset="0"/>
                <a:cs typeface="Times New Roman" pitchFamily="18" charset="0"/>
              </a:rPr>
              <a:t>2.75% Fee for Credit Card Payments</a:t>
            </a:r>
            <a:endParaRPr lang="en-US" sz="5100" dirty="0" smtClean="0">
              <a:latin typeface="Bookman Old Style" pitchFamily="18" charset="0"/>
              <a:ea typeface="Times New Roman" pitchFamily="18" charset="0"/>
              <a:cs typeface="Times New Roman" pitchFamily="18" charset="0"/>
            </a:endParaRPr>
          </a:p>
          <a:p>
            <a:pPr fontAlgn="base">
              <a:lnSpc>
                <a:spcPct val="150000"/>
              </a:lnSpc>
              <a:spcBef>
                <a:spcPct val="0"/>
              </a:spcBef>
              <a:spcAft>
                <a:spcPct val="0"/>
              </a:spcAft>
              <a:buNone/>
              <a:tabLst>
                <a:tab pos="-457200" algn="l"/>
              </a:tabLst>
            </a:pPr>
            <a:endParaRPr lang="en-US" sz="2400" b="1" dirty="0">
              <a:latin typeface="CG Times" charset="0"/>
              <a:ea typeface="Times New Roman" pitchFamily="18" charset="0"/>
              <a:cs typeface="Times New Roman" pitchFamily="18" charset="0"/>
            </a:endParaRPr>
          </a:p>
        </p:txBody>
      </p:sp>
      <p:sp>
        <p:nvSpPr>
          <p:cNvPr id="245762" name="Rectangle 2"/>
          <p:cNvSpPr>
            <a:spLocks noGrp="1" noRot="1" noChangeArrowheads="1"/>
          </p:cNvSpPr>
          <p:nvPr>
            <p:ph type="title"/>
          </p:nvPr>
        </p:nvSpPr>
        <p:spPr>
          <a:xfrm>
            <a:off x="457200" y="228600"/>
            <a:ext cx="8229600" cy="914400"/>
          </a:xfrm>
        </p:spPr>
        <p:txBody>
          <a:bodyPr>
            <a:normAutofit/>
          </a:bodyPr>
          <a:lstStyle/>
          <a:p>
            <a:pPr algn="ctr"/>
            <a:r>
              <a:rPr lang="en-US" sz="3600" dirty="0" smtClean="0">
                <a:latin typeface="Bookman Old Style" pitchFamily="18" charset="0"/>
              </a:rPr>
              <a:t>METHODS OF PAYMENT</a:t>
            </a:r>
            <a:endParaRPr lang="en-US" sz="3600" dirty="0">
              <a:latin typeface="Bookman Old Style" pitchFamily="18" charset="0"/>
            </a:endParaRPr>
          </a:p>
        </p:txBody>
      </p:sp>
    </p:spTree>
    <p:extLst>
      <p:ext uri="{BB962C8B-B14F-4D97-AF65-F5344CB8AC3E}">
        <p14:creationId xmlns:p14="http://schemas.microsoft.com/office/powerpoint/2010/main" val="13938676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7" name="Rectangle 3"/>
          <p:cNvSpPr>
            <a:spLocks noGrp="1" noRot="1" noChangeArrowheads="1"/>
          </p:cNvSpPr>
          <p:nvPr>
            <p:ph idx="1"/>
          </p:nvPr>
        </p:nvSpPr>
        <p:spPr>
          <a:xfrm>
            <a:off x="381000" y="914400"/>
            <a:ext cx="8229600" cy="5410200"/>
          </a:xfrm>
        </p:spPr>
        <p:txBody>
          <a:bodyPr>
            <a:normAutofit fontScale="92500" lnSpcReduction="20000"/>
          </a:bodyPr>
          <a:lstStyle/>
          <a:p>
            <a:pPr>
              <a:buFont typeface="Arial" pitchFamily="34" charset="0"/>
              <a:buChar char="•"/>
            </a:pPr>
            <a:r>
              <a:rPr lang="en-US" sz="3000" b="1" dirty="0">
                <a:latin typeface="Bookman Old Style" pitchFamily="18" charset="0"/>
              </a:rPr>
              <a:t>Tuition Management </a:t>
            </a:r>
            <a:r>
              <a:rPr lang="en-US" sz="3000" b="1" dirty="0" smtClean="0">
                <a:latin typeface="Bookman Old Style" pitchFamily="18" charset="0"/>
              </a:rPr>
              <a:t>Systems</a:t>
            </a:r>
          </a:p>
          <a:p>
            <a:pPr>
              <a:buNone/>
            </a:pPr>
            <a:endParaRPr lang="en-US" sz="2400" b="1" dirty="0">
              <a:latin typeface="Bookman Old Style" pitchFamily="18" charset="0"/>
            </a:endParaRPr>
          </a:p>
          <a:p>
            <a:pPr>
              <a:buFont typeface="Arial" pitchFamily="34" charset="0"/>
              <a:buChar char="•"/>
            </a:pPr>
            <a:r>
              <a:rPr lang="en-US" sz="3000" b="1" dirty="0" smtClean="0">
                <a:latin typeface="Bookman Old Style" pitchFamily="18" charset="0"/>
                <a:hlinkClick r:id="rId3"/>
              </a:rPr>
              <a:t>www.afford.com/juniata</a:t>
            </a:r>
            <a:endParaRPr lang="en-US" sz="3000" b="1" dirty="0" smtClean="0">
              <a:latin typeface="Bookman Old Style" pitchFamily="18" charset="0"/>
            </a:endParaRPr>
          </a:p>
          <a:p>
            <a:pPr>
              <a:buFont typeface="Arial" pitchFamily="34" charset="0"/>
              <a:buChar char="•"/>
            </a:pPr>
            <a:endParaRPr lang="en-US" sz="2400" b="1" dirty="0">
              <a:latin typeface="Bookman Old Style" pitchFamily="18" charset="0"/>
            </a:endParaRPr>
          </a:p>
          <a:p>
            <a:pPr>
              <a:buFont typeface="Arial" pitchFamily="34" charset="0"/>
              <a:buChar char="•"/>
            </a:pPr>
            <a:r>
              <a:rPr lang="en-US" sz="3000" b="1" dirty="0" smtClean="0">
                <a:latin typeface="Bookman Old Style" pitchFamily="18" charset="0"/>
              </a:rPr>
              <a:t>(800) 356-8329</a:t>
            </a:r>
          </a:p>
          <a:p>
            <a:pPr>
              <a:buNone/>
            </a:pPr>
            <a:endParaRPr lang="en-US" sz="2400" b="1" dirty="0">
              <a:latin typeface="Bookman Old Style" pitchFamily="18" charset="0"/>
            </a:endParaRPr>
          </a:p>
          <a:p>
            <a:pPr>
              <a:buFont typeface="Arial" pitchFamily="34" charset="0"/>
              <a:buChar char="•"/>
            </a:pPr>
            <a:r>
              <a:rPr lang="en-US" sz="3000" b="1" dirty="0" smtClean="0">
                <a:latin typeface="Bookman Old Style" pitchFamily="18" charset="0"/>
              </a:rPr>
              <a:t>10 interest free payments</a:t>
            </a:r>
          </a:p>
          <a:p>
            <a:pPr>
              <a:buNone/>
            </a:pPr>
            <a:endParaRPr lang="en-US" sz="2400" b="1" dirty="0">
              <a:latin typeface="Bookman Old Style" pitchFamily="18" charset="0"/>
            </a:endParaRPr>
          </a:p>
          <a:p>
            <a:pPr>
              <a:buFont typeface="Arial" pitchFamily="34" charset="0"/>
              <a:buChar char="•"/>
            </a:pPr>
            <a:r>
              <a:rPr lang="en-US" sz="3000" b="1" dirty="0" smtClean="0">
                <a:latin typeface="Bookman Old Style" pitchFamily="18" charset="0"/>
              </a:rPr>
              <a:t>Annual Enrollment Fee = $65.00</a:t>
            </a:r>
          </a:p>
          <a:p>
            <a:pPr lvl="1">
              <a:buFont typeface="Arial" pitchFamily="34" charset="0"/>
              <a:buChar char="•"/>
            </a:pPr>
            <a:r>
              <a:rPr lang="en-US" sz="2600" dirty="0" smtClean="0">
                <a:latin typeface="Bookman Old Style" pitchFamily="18" charset="0"/>
              </a:rPr>
              <a:t>Payment begins on July 15th</a:t>
            </a:r>
          </a:p>
          <a:p>
            <a:pPr lvl="1">
              <a:buNone/>
            </a:pPr>
            <a:endParaRPr lang="en-US" sz="2000" dirty="0" smtClean="0">
              <a:latin typeface="Bookman Old Style" pitchFamily="18" charset="0"/>
            </a:endParaRPr>
          </a:p>
          <a:p>
            <a:pPr>
              <a:buFont typeface="Arial" pitchFamily="34" charset="0"/>
              <a:buChar char="•"/>
            </a:pPr>
            <a:r>
              <a:rPr lang="en-US" sz="3300" b="1" dirty="0" smtClean="0">
                <a:latin typeface="Bookman Old Style" pitchFamily="18" charset="0"/>
              </a:rPr>
              <a:t>One half of total budget applied to each semester unless otherwise designated.</a:t>
            </a:r>
            <a:endParaRPr lang="en-US" sz="3300" b="1" dirty="0">
              <a:latin typeface="Bookman Old Style" pitchFamily="18" charset="0"/>
            </a:endParaRPr>
          </a:p>
        </p:txBody>
      </p:sp>
      <p:sp>
        <p:nvSpPr>
          <p:cNvPr id="246786" name="Rectangle 2"/>
          <p:cNvSpPr>
            <a:spLocks noGrp="1" noRot="1" noChangeArrowheads="1"/>
          </p:cNvSpPr>
          <p:nvPr>
            <p:ph type="title"/>
          </p:nvPr>
        </p:nvSpPr>
        <p:spPr>
          <a:xfrm>
            <a:off x="457200" y="0"/>
            <a:ext cx="8229600" cy="914400"/>
          </a:xfrm>
        </p:spPr>
        <p:txBody>
          <a:bodyPr>
            <a:normAutofit/>
          </a:bodyPr>
          <a:lstStyle/>
          <a:p>
            <a:pPr algn="ctr"/>
            <a:r>
              <a:rPr lang="en-US" sz="3600" dirty="0">
                <a:latin typeface="Bookman Old Style" pitchFamily="18" charset="0"/>
              </a:rPr>
              <a:t>PAYMENT PLANS</a:t>
            </a:r>
          </a:p>
        </p:txBody>
      </p:sp>
    </p:spTree>
    <p:extLst>
      <p:ext uri="{BB962C8B-B14F-4D97-AF65-F5344CB8AC3E}">
        <p14:creationId xmlns:p14="http://schemas.microsoft.com/office/powerpoint/2010/main" val="13491310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9" name="Rectangle 3"/>
          <p:cNvSpPr>
            <a:spLocks noGrp="1" noRot="1" noChangeArrowheads="1"/>
          </p:cNvSpPr>
          <p:nvPr>
            <p:ph idx="1"/>
          </p:nvPr>
        </p:nvSpPr>
        <p:spPr>
          <a:xfrm>
            <a:off x="457200" y="1676400"/>
            <a:ext cx="8229600" cy="4525963"/>
          </a:xfrm>
        </p:spPr>
        <p:txBody>
          <a:bodyPr>
            <a:normAutofit fontScale="92500"/>
          </a:bodyPr>
          <a:lstStyle/>
          <a:p>
            <a:pPr>
              <a:buFont typeface="Arial" pitchFamily="34" charset="0"/>
              <a:buChar char="•"/>
            </a:pPr>
            <a:r>
              <a:rPr lang="en-US" sz="2800" b="1" dirty="0" smtClean="0">
                <a:latin typeface="Bookman Old Style" pitchFamily="18" charset="0"/>
              </a:rPr>
              <a:t>Outstanding Balance</a:t>
            </a:r>
          </a:p>
          <a:p>
            <a:pPr lvl="1">
              <a:buFont typeface="Arial" pitchFamily="34" charset="0"/>
              <a:buChar char="•"/>
            </a:pPr>
            <a:r>
              <a:rPr lang="en-US" sz="2400" dirty="0" smtClean="0">
                <a:latin typeface="Bookman Old Style" pitchFamily="18" charset="0"/>
              </a:rPr>
              <a:t>Monthly statement available in CASHnet (if a balance)</a:t>
            </a:r>
          </a:p>
          <a:p>
            <a:pPr lvl="1">
              <a:buFont typeface="Arial" pitchFamily="34" charset="0"/>
              <a:buChar char="•"/>
            </a:pPr>
            <a:r>
              <a:rPr lang="en-US" sz="2400" dirty="0" smtClean="0">
                <a:latin typeface="Bookman Old Style" pitchFamily="18" charset="0"/>
              </a:rPr>
              <a:t>Interest Charges on amounts older than 30 days </a:t>
            </a:r>
          </a:p>
          <a:p>
            <a:pPr lvl="1">
              <a:buFont typeface="Arial" pitchFamily="34" charset="0"/>
              <a:buChar char="•"/>
            </a:pPr>
            <a:r>
              <a:rPr lang="en-US" sz="2400" dirty="0" smtClean="0">
                <a:latin typeface="Bookman Old Style" pitchFamily="18" charset="0"/>
              </a:rPr>
              <a:t>Yearly Interest Charge 18% APR (1.50% monthly balance)</a:t>
            </a:r>
          </a:p>
          <a:p>
            <a:pPr>
              <a:lnSpc>
                <a:spcPct val="90000"/>
              </a:lnSpc>
              <a:buFont typeface="Arial" pitchFamily="34" charset="0"/>
              <a:buChar char="•"/>
            </a:pPr>
            <a:r>
              <a:rPr lang="en-US" sz="2800" b="1" dirty="0" smtClean="0">
                <a:latin typeface="Bookman Old Style" pitchFamily="18" charset="0"/>
              </a:rPr>
              <a:t>If the student has an outstanding balance (amount owed), he/she </a:t>
            </a:r>
            <a:r>
              <a:rPr lang="en-US" sz="2800" b="1" dirty="0">
                <a:latin typeface="Bookman Old Style" pitchFamily="18" charset="0"/>
              </a:rPr>
              <a:t>	</a:t>
            </a:r>
          </a:p>
          <a:p>
            <a:pPr lvl="1">
              <a:lnSpc>
                <a:spcPct val="90000"/>
              </a:lnSpc>
              <a:buFont typeface="Arial" pitchFamily="34" charset="0"/>
              <a:buChar char="•"/>
            </a:pPr>
            <a:r>
              <a:rPr lang="en-US" sz="2600" dirty="0" smtClean="0">
                <a:latin typeface="Bookman Old Style" pitchFamily="18" charset="0"/>
              </a:rPr>
              <a:t>May </a:t>
            </a:r>
            <a:r>
              <a:rPr lang="en-US" sz="2600" dirty="0">
                <a:latin typeface="Bookman Old Style" pitchFamily="18" charset="0"/>
              </a:rPr>
              <a:t>not be eligible for next semesters registration</a:t>
            </a:r>
          </a:p>
          <a:p>
            <a:pPr lvl="1">
              <a:lnSpc>
                <a:spcPct val="90000"/>
              </a:lnSpc>
              <a:buFont typeface="Arial" pitchFamily="34" charset="0"/>
              <a:buChar char="•"/>
            </a:pPr>
            <a:r>
              <a:rPr lang="en-US" sz="2600" dirty="0" smtClean="0">
                <a:latin typeface="Bookman Old Style" pitchFamily="18" charset="0"/>
              </a:rPr>
              <a:t>May </a:t>
            </a:r>
            <a:r>
              <a:rPr lang="en-US" sz="2600" dirty="0">
                <a:latin typeface="Bookman Old Style" pitchFamily="18" charset="0"/>
              </a:rPr>
              <a:t>not be eligible to check-in for next semester</a:t>
            </a:r>
          </a:p>
          <a:p>
            <a:pPr lvl="1">
              <a:lnSpc>
                <a:spcPct val="90000"/>
              </a:lnSpc>
              <a:buFont typeface="Arial" pitchFamily="34" charset="0"/>
              <a:buChar char="•"/>
            </a:pPr>
            <a:r>
              <a:rPr lang="en-US" sz="2600" dirty="0" smtClean="0">
                <a:latin typeface="Bookman Old Style" pitchFamily="18" charset="0"/>
              </a:rPr>
              <a:t>Will not receive their diploma or </a:t>
            </a:r>
            <a:r>
              <a:rPr lang="en-US" sz="2600" dirty="0">
                <a:latin typeface="Bookman Old Style" pitchFamily="18" charset="0"/>
              </a:rPr>
              <a:t>transcripts </a:t>
            </a:r>
            <a:r>
              <a:rPr lang="en-US" sz="2600" dirty="0" smtClean="0">
                <a:latin typeface="Bookman Old Style" pitchFamily="18" charset="0"/>
              </a:rPr>
              <a:t>until the balance is </a:t>
            </a:r>
            <a:r>
              <a:rPr lang="en-US" sz="2600" dirty="0">
                <a:latin typeface="Bookman Old Style" pitchFamily="18" charset="0"/>
              </a:rPr>
              <a:t>paid-in-full</a:t>
            </a:r>
          </a:p>
        </p:txBody>
      </p:sp>
      <p:sp>
        <p:nvSpPr>
          <p:cNvPr id="249858" name="Rectangle 2"/>
          <p:cNvSpPr>
            <a:spLocks noGrp="1" noRot="1" noChangeArrowheads="1"/>
          </p:cNvSpPr>
          <p:nvPr>
            <p:ph type="title"/>
          </p:nvPr>
        </p:nvSpPr>
        <p:spPr/>
        <p:txBody>
          <a:bodyPr>
            <a:noAutofit/>
          </a:bodyPr>
          <a:lstStyle/>
          <a:p>
            <a:pPr algn="ctr"/>
            <a:r>
              <a:rPr lang="en-US" sz="3600" dirty="0" smtClean="0">
                <a:latin typeface="Bookman Old Style" pitchFamily="18" charset="0"/>
              </a:rPr>
              <a:t>Student Account Information</a:t>
            </a:r>
            <a:endParaRPr lang="en-US" sz="3600" dirty="0">
              <a:latin typeface="Bookman Old Style" pitchFamily="18" charset="0"/>
            </a:endParaRPr>
          </a:p>
        </p:txBody>
      </p:sp>
    </p:spTree>
    <p:extLst>
      <p:ext uri="{BB962C8B-B14F-4D97-AF65-F5344CB8AC3E}">
        <p14:creationId xmlns:p14="http://schemas.microsoft.com/office/powerpoint/2010/main" val="24972671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7" name="Rectangle 3"/>
          <p:cNvSpPr>
            <a:spLocks noGrp="1" noRot="1" noChangeArrowheads="1"/>
          </p:cNvSpPr>
          <p:nvPr>
            <p:ph idx="1"/>
          </p:nvPr>
        </p:nvSpPr>
        <p:spPr/>
        <p:txBody>
          <a:bodyPr/>
          <a:lstStyle/>
          <a:p>
            <a:pPr>
              <a:buFont typeface="Arial" pitchFamily="34" charset="0"/>
              <a:buChar char="•"/>
            </a:pPr>
            <a:r>
              <a:rPr lang="en-US" sz="2800" b="1" dirty="0" smtClean="0">
                <a:latin typeface="Bookman Old Style" pitchFamily="18" charset="0"/>
              </a:rPr>
              <a:t>Non-enrolled </a:t>
            </a:r>
            <a:r>
              <a:rPr lang="en-US" sz="2800" b="1" dirty="0">
                <a:latin typeface="Bookman Old Style" pitchFamily="18" charset="0"/>
              </a:rPr>
              <a:t>student balances older than 90 days from last enrolled status are assigned to outside collection </a:t>
            </a:r>
            <a:r>
              <a:rPr lang="en-US" sz="2800" b="1" dirty="0" smtClean="0">
                <a:latin typeface="Bookman Old Style" pitchFamily="18" charset="0"/>
              </a:rPr>
              <a:t>agency.</a:t>
            </a:r>
          </a:p>
          <a:p>
            <a:pPr>
              <a:buFont typeface="Arial" pitchFamily="34" charset="0"/>
              <a:buChar char="•"/>
            </a:pPr>
            <a:endParaRPr lang="en-US" sz="2800" b="1" dirty="0">
              <a:latin typeface="Bookman Old Style" pitchFamily="18" charset="0"/>
            </a:endParaRPr>
          </a:p>
          <a:p>
            <a:pPr>
              <a:buFont typeface="Arial" pitchFamily="34" charset="0"/>
              <a:buChar char="•"/>
            </a:pPr>
            <a:r>
              <a:rPr lang="en-US" sz="2800" b="1" dirty="0" smtClean="0">
                <a:latin typeface="Bookman Old Style" pitchFamily="18" charset="0"/>
              </a:rPr>
              <a:t>Communication with Financial Aid and the Business Office is important!  We need to know your payment plans if the balance is going to be paid late.</a:t>
            </a:r>
          </a:p>
          <a:p>
            <a:pPr>
              <a:buNone/>
            </a:pPr>
            <a:endParaRPr lang="en-US" sz="2800" b="1" dirty="0">
              <a:latin typeface="Bookman Old Style" pitchFamily="18" charset="0"/>
            </a:endParaRPr>
          </a:p>
          <a:p>
            <a:endParaRPr lang="en-US" dirty="0"/>
          </a:p>
        </p:txBody>
      </p:sp>
      <p:sp>
        <p:nvSpPr>
          <p:cNvPr id="251906" name="Rectangle 2"/>
          <p:cNvSpPr>
            <a:spLocks noGrp="1" noRot="1" noChangeArrowheads="1"/>
          </p:cNvSpPr>
          <p:nvPr>
            <p:ph type="title"/>
          </p:nvPr>
        </p:nvSpPr>
        <p:spPr/>
        <p:txBody>
          <a:bodyPr>
            <a:noAutofit/>
          </a:bodyPr>
          <a:lstStyle/>
          <a:p>
            <a:pPr algn="ctr"/>
            <a:r>
              <a:rPr lang="en-US" sz="3600" dirty="0" smtClean="0">
                <a:latin typeface="Bookman Old Style" pitchFamily="18" charset="0"/>
              </a:rPr>
              <a:t>Student Account Information</a:t>
            </a:r>
            <a:endParaRPr lang="en-US" sz="3600" dirty="0">
              <a:latin typeface="Bookman Old Style" pitchFamily="18" charset="0"/>
            </a:endParaRPr>
          </a:p>
        </p:txBody>
      </p:sp>
    </p:spTree>
    <p:extLst>
      <p:ext uri="{BB962C8B-B14F-4D97-AF65-F5344CB8AC3E}">
        <p14:creationId xmlns:p14="http://schemas.microsoft.com/office/powerpoint/2010/main" val="39294379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3" name="Rectangle 3"/>
          <p:cNvSpPr>
            <a:spLocks noGrp="1" noRot="1" noChangeArrowheads="1"/>
          </p:cNvSpPr>
          <p:nvPr>
            <p:ph idx="1"/>
          </p:nvPr>
        </p:nvSpPr>
        <p:spPr>
          <a:xfrm>
            <a:off x="457200" y="1219200"/>
            <a:ext cx="8229600" cy="5105400"/>
          </a:xfrm>
        </p:spPr>
        <p:txBody>
          <a:bodyPr>
            <a:normAutofit fontScale="92500" lnSpcReduction="10000"/>
          </a:bodyPr>
          <a:lstStyle/>
          <a:p>
            <a:pPr>
              <a:lnSpc>
                <a:spcPct val="90000"/>
              </a:lnSpc>
              <a:buNone/>
            </a:pPr>
            <a:endParaRPr lang="en-US" sz="2400" b="1" dirty="0" smtClean="0">
              <a:latin typeface="Bookman Old Style" pitchFamily="18" charset="0"/>
            </a:endParaRPr>
          </a:p>
          <a:p>
            <a:pPr>
              <a:lnSpc>
                <a:spcPct val="90000"/>
              </a:lnSpc>
              <a:buFont typeface="Arial" pitchFamily="34" charset="0"/>
              <a:buChar char="•"/>
            </a:pPr>
            <a:r>
              <a:rPr lang="en-US" sz="3000" b="1" dirty="0" smtClean="0">
                <a:latin typeface="Bookman Old Style" pitchFamily="18" charset="0"/>
              </a:rPr>
              <a:t>ATM Machine</a:t>
            </a:r>
          </a:p>
          <a:p>
            <a:pPr lvl="1">
              <a:lnSpc>
                <a:spcPct val="90000"/>
              </a:lnSpc>
              <a:buFont typeface="Arial" pitchFamily="34" charset="0"/>
              <a:buChar char="•"/>
            </a:pPr>
            <a:r>
              <a:rPr lang="en-US" sz="2600" dirty="0" smtClean="0">
                <a:latin typeface="Bookman Old Style" pitchFamily="18" charset="0"/>
              </a:rPr>
              <a:t>located in the lower level of Ellis Hall</a:t>
            </a:r>
          </a:p>
          <a:p>
            <a:pPr>
              <a:lnSpc>
                <a:spcPct val="90000"/>
              </a:lnSpc>
              <a:buFont typeface="Arial" pitchFamily="34" charset="0"/>
              <a:buChar char="•"/>
            </a:pPr>
            <a:endParaRPr lang="en-US" sz="3000" b="1" dirty="0" smtClean="0">
              <a:latin typeface="Bookman Old Style" pitchFamily="18" charset="0"/>
            </a:endParaRPr>
          </a:p>
          <a:p>
            <a:pPr>
              <a:lnSpc>
                <a:spcPct val="90000"/>
              </a:lnSpc>
              <a:buFont typeface="Arial" pitchFamily="34" charset="0"/>
              <a:buChar char="•"/>
            </a:pPr>
            <a:r>
              <a:rPr lang="en-US" sz="3000" b="1" dirty="0" smtClean="0">
                <a:latin typeface="Bookman Old Style" pitchFamily="18" charset="0"/>
              </a:rPr>
              <a:t>Cashier Window</a:t>
            </a:r>
          </a:p>
          <a:p>
            <a:pPr lvl="1">
              <a:lnSpc>
                <a:spcPct val="90000"/>
              </a:lnSpc>
              <a:buFont typeface="Arial" pitchFamily="34" charset="0"/>
              <a:buChar char="•"/>
            </a:pPr>
            <a:r>
              <a:rPr lang="en-US" sz="3100" b="1" dirty="0" smtClean="0">
                <a:latin typeface="Bookman Old Style" pitchFamily="18" charset="0"/>
              </a:rPr>
              <a:t> </a:t>
            </a:r>
            <a:r>
              <a:rPr lang="en-US" sz="2600" dirty="0" smtClean="0">
                <a:latin typeface="Bookman Old Style" pitchFamily="18" charset="0"/>
              </a:rPr>
              <a:t>personal checks, up to $100.00 a day</a:t>
            </a:r>
          </a:p>
          <a:p>
            <a:pPr>
              <a:lnSpc>
                <a:spcPct val="90000"/>
              </a:lnSpc>
              <a:buFont typeface="Arial" pitchFamily="34" charset="0"/>
              <a:buChar char="•"/>
            </a:pPr>
            <a:endParaRPr lang="en-US" sz="3500" b="1" dirty="0" smtClean="0">
              <a:latin typeface="Bookman Old Style" pitchFamily="18" charset="0"/>
            </a:endParaRPr>
          </a:p>
          <a:p>
            <a:pPr>
              <a:lnSpc>
                <a:spcPct val="90000"/>
              </a:lnSpc>
              <a:buFont typeface="Arial" pitchFamily="34" charset="0"/>
              <a:buChar char="•"/>
            </a:pPr>
            <a:r>
              <a:rPr lang="en-US" sz="3000" b="1" dirty="0" smtClean="0">
                <a:latin typeface="Bookman Old Style" pitchFamily="18" charset="0"/>
              </a:rPr>
              <a:t>Refund</a:t>
            </a:r>
            <a:r>
              <a:rPr lang="en-US" sz="3500" b="1" dirty="0" smtClean="0">
                <a:latin typeface="Bookman Old Style" pitchFamily="18" charset="0"/>
              </a:rPr>
              <a:t> </a:t>
            </a:r>
          </a:p>
          <a:p>
            <a:pPr lvl="1">
              <a:lnSpc>
                <a:spcPct val="90000"/>
              </a:lnSpc>
              <a:buFont typeface="Arial" pitchFamily="34" charset="0"/>
              <a:buChar char="•"/>
            </a:pPr>
            <a:r>
              <a:rPr lang="en-US" sz="2600" dirty="0" smtClean="0">
                <a:latin typeface="Bookman Old Style" pitchFamily="18" charset="0"/>
              </a:rPr>
              <a:t>Account credits or overpayments are returned to the student by check or e-refund</a:t>
            </a:r>
          </a:p>
          <a:p>
            <a:pPr lvl="1">
              <a:lnSpc>
                <a:spcPct val="90000"/>
              </a:lnSpc>
              <a:buFont typeface="Arial" pitchFamily="34" charset="0"/>
              <a:buChar char="•"/>
            </a:pPr>
            <a:r>
              <a:rPr lang="en-US" sz="2600" dirty="0" smtClean="0">
                <a:latin typeface="Bookman Old Style" pitchFamily="18" charset="0"/>
              </a:rPr>
              <a:t>Checks to Campus Mailbox unless otherwise requested.</a:t>
            </a:r>
          </a:p>
          <a:p>
            <a:pPr lvl="1">
              <a:lnSpc>
                <a:spcPct val="90000"/>
              </a:lnSpc>
              <a:buFont typeface="Arial" pitchFamily="34" charset="0"/>
              <a:buChar char="•"/>
            </a:pPr>
            <a:r>
              <a:rPr lang="en-US" sz="2600" dirty="0" smtClean="0">
                <a:latin typeface="Bookman Old Style" pitchFamily="18" charset="0"/>
              </a:rPr>
              <a:t>E-Refund – Sign-up to receive funds quicker.</a:t>
            </a:r>
          </a:p>
          <a:p>
            <a:pPr>
              <a:lnSpc>
                <a:spcPct val="90000"/>
              </a:lnSpc>
            </a:pPr>
            <a:endParaRPr lang="en-US" sz="2800" b="1" dirty="0">
              <a:latin typeface="Bookman Old Style" pitchFamily="18" charset="0"/>
            </a:endParaRPr>
          </a:p>
        </p:txBody>
      </p:sp>
      <p:sp>
        <p:nvSpPr>
          <p:cNvPr id="256002" name="Rectangle 2"/>
          <p:cNvSpPr>
            <a:spLocks noGrp="1" noRot="1" noChangeArrowheads="1"/>
          </p:cNvSpPr>
          <p:nvPr>
            <p:ph type="title"/>
          </p:nvPr>
        </p:nvSpPr>
        <p:spPr>
          <a:xfrm>
            <a:off x="457200" y="0"/>
            <a:ext cx="8229600" cy="1066800"/>
          </a:xfrm>
        </p:spPr>
        <p:txBody>
          <a:bodyPr>
            <a:normAutofit/>
          </a:bodyPr>
          <a:lstStyle/>
          <a:p>
            <a:pPr algn="ctr"/>
            <a:r>
              <a:rPr lang="en-US" sz="4000" dirty="0">
                <a:latin typeface="Bookman Old Style" pitchFamily="18" charset="0"/>
              </a:rPr>
              <a:t>MISCELLANEOUS</a:t>
            </a:r>
          </a:p>
        </p:txBody>
      </p:sp>
    </p:spTree>
    <p:extLst>
      <p:ext uri="{BB962C8B-B14F-4D97-AF65-F5344CB8AC3E}">
        <p14:creationId xmlns:p14="http://schemas.microsoft.com/office/powerpoint/2010/main" val="23961974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667000"/>
            <a:ext cx="8229600" cy="2286000"/>
          </a:xfrm>
        </p:spPr>
        <p:txBody>
          <a:bodyPr>
            <a:normAutofit/>
          </a:bodyPr>
          <a:lstStyle/>
          <a:p>
            <a:pPr algn="ctr">
              <a:buNone/>
            </a:pPr>
            <a:r>
              <a:rPr lang="en-US" sz="4000" b="1" dirty="0" smtClean="0">
                <a:solidFill>
                  <a:schemeClr val="accent1"/>
                </a:solidFill>
                <a:latin typeface="Bookman Old Style" pitchFamily="18" charset="0"/>
              </a:rPr>
              <a:t>Office of Student Financial Planning</a:t>
            </a:r>
          </a:p>
          <a:p>
            <a:pPr marL="109728" indent="0" algn="ctr">
              <a:buNone/>
            </a:pPr>
            <a:endParaRPr lang="en-US" b="1" dirty="0">
              <a:latin typeface="Bookman Old Style" pitchFamily="18" charset="0"/>
            </a:endParaRPr>
          </a:p>
        </p:txBody>
      </p:sp>
      <p:sp>
        <p:nvSpPr>
          <p:cNvPr id="3" name="Title 2"/>
          <p:cNvSpPr>
            <a:spLocks noGrp="1"/>
          </p:cNvSpPr>
          <p:nvPr>
            <p:ph type="title"/>
          </p:nvPr>
        </p:nvSpPr>
        <p:spPr/>
        <p:txBody>
          <a:bodyPr>
            <a:normAutofit/>
          </a:bodyPr>
          <a:lstStyle/>
          <a:p>
            <a:pPr algn="ctr"/>
            <a:r>
              <a:rPr lang="en-US" sz="4000" dirty="0" smtClean="0">
                <a:latin typeface="Bookman Old Style" pitchFamily="18" charset="0"/>
              </a:rPr>
              <a:t>Welcome</a:t>
            </a:r>
            <a:endParaRPr lang="en-US" sz="4000" dirty="0">
              <a:latin typeface="Bookman Old Style"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b="1" dirty="0" smtClean="0">
                <a:latin typeface="Bookman Old Style" pitchFamily="18" charset="0"/>
              </a:rPr>
              <a:t>Financial Aid</a:t>
            </a:r>
          </a:p>
          <a:p>
            <a:endParaRPr lang="en-US" sz="2400" b="1" dirty="0" smtClean="0">
              <a:latin typeface="Bookman Old Style" pitchFamily="18" charset="0"/>
            </a:endParaRPr>
          </a:p>
          <a:p>
            <a:pPr lvl="1"/>
            <a:r>
              <a:rPr lang="en-US" sz="2400" b="1" dirty="0" smtClean="0">
                <a:latin typeface="Bookman Old Style" pitchFamily="18" charset="0"/>
              </a:rPr>
              <a:t>General Contact Information</a:t>
            </a:r>
          </a:p>
          <a:p>
            <a:pPr lvl="1"/>
            <a:endParaRPr lang="en-US" sz="2400" b="1" dirty="0" smtClean="0">
              <a:latin typeface="Bookman Old Style" pitchFamily="18" charset="0"/>
            </a:endParaRPr>
          </a:p>
          <a:p>
            <a:pPr lvl="1"/>
            <a:r>
              <a:rPr lang="en-US" sz="2400" b="1" dirty="0" smtClean="0">
                <a:latin typeface="Bookman Old Style" pitchFamily="18" charset="0"/>
              </a:rPr>
              <a:t>Loan Options</a:t>
            </a:r>
          </a:p>
          <a:p>
            <a:pPr lvl="1"/>
            <a:endParaRPr lang="en-US" sz="2400" b="1" dirty="0" smtClean="0">
              <a:latin typeface="Bookman Old Style" pitchFamily="18" charset="0"/>
            </a:endParaRPr>
          </a:p>
          <a:p>
            <a:pPr lvl="1"/>
            <a:r>
              <a:rPr lang="en-US" sz="2400" b="1" dirty="0" smtClean="0">
                <a:latin typeface="Bookman Old Style" pitchFamily="18" charset="0"/>
              </a:rPr>
              <a:t>Work-Study</a:t>
            </a:r>
          </a:p>
          <a:p>
            <a:pPr marL="393192" lvl="1" indent="0">
              <a:buNone/>
            </a:pPr>
            <a:endParaRPr lang="en-US" sz="2400" b="1" dirty="0" smtClean="0">
              <a:latin typeface="Bookman Old Style" pitchFamily="18" charset="0"/>
            </a:endParaRPr>
          </a:p>
          <a:p>
            <a:pPr lvl="1"/>
            <a:r>
              <a:rPr lang="en-US" sz="2400" b="1" dirty="0" smtClean="0">
                <a:latin typeface="Bookman Old Style" pitchFamily="18" charset="0"/>
              </a:rPr>
              <a:t>Academic Progress</a:t>
            </a:r>
          </a:p>
          <a:p>
            <a:pPr lvl="1"/>
            <a:endParaRPr lang="en-US" dirty="0" smtClean="0"/>
          </a:p>
        </p:txBody>
      </p:sp>
      <p:sp>
        <p:nvSpPr>
          <p:cNvPr id="3" name="Title 2"/>
          <p:cNvSpPr>
            <a:spLocks noGrp="1"/>
          </p:cNvSpPr>
          <p:nvPr>
            <p:ph type="title"/>
          </p:nvPr>
        </p:nvSpPr>
        <p:spPr/>
        <p:txBody>
          <a:bodyPr/>
          <a:lstStyle/>
          <a:p>
            <a:r>
              <a:rPr lang="en-US" sz="4400" smtClean="0">
                <a:latin typeface="Bookman Old Style" pitchFamily="18" charset="0"/>
              </a:rPr>
              <a:t>PARENT </a:t>
            </a:r>
            <a:r>
              <a:rPr lang="en-US" sz="4400" dirty="0" smtClean="0">
                <a:latin typeface="Bookman Old Style" pitchFamily="18" charset="0"/>
              </a:rPr>
              <a:t>SESSION</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81328"/>
            <a:ext cx="8534400" cy="4538472"/>
          </a:xfrm>
        </p:spPr>
        <p:txBody>
          <a:bodyPr>
            <a:normAutofit fontScale="92500"/>
          </a:bodyPr>
          <a:lstStyle/>
          <a:p>
            <a:r>
              <a:rPr lang="en-US" dirty="0"/>
              <a:t>Office of Student Financial Planning –                     (814) 641-3142 or financialplanning@juniata.edu</a:t>
            </a:r>
          </a:p>
          <a:p>
            <a:endParaRPr lang="en-US" dirty="0" smtClean="0"/>
          </a:p>
          <a:p>
            <a:r>
              <a:rPr lang="en-US" dirty="0" smtClean="0"/>
              <a:t>Enrollment </a:t>
            </a:r>
            <a:r>
              <a:rPr lang="en-US" dirty="0"/>
              <a:t>Center, 18</a:t>
            </a:r>
            <a:r>
              <a:rPr lang="en-US" baseline="30000" dirty="0"/>
              <a:t>th</a:t>
            </a:r>
            <a:r>
              <a:rPr lang="en-US" dirty="0"/>
              <a:t> &amp; Moore Streets</a:t>
            </a:r>
          </a:p>
          <a:p>
            <a:r>
              <a:rPr lang="en-US" dirty="0"/>
              <a:t>Office Hours – 8:00 AM to 4:00 PM (</a:t>
            </a:r>
            <a:r>
              <a:rPr lang="en-US" dirty="0" smtClean="0"/>
              <a:t>Monday-Friday</a:t>
            </a:r>
            <a:r>
              <a:rPr lang="en-US" dirty="0"/>
              <a:t>)</a:t>
            </a:r>
          </a:p>
          <a:p>
            <a:pPr>
              <a:buNone/>
            </a:pPr>
            <a:r>
              <a:rPr lang="en-US" sz="2000" dirty="0"/>
              <a:t>		</a:t>
            </a:r>
            <a:r>
              <a:rPr lang="en-US" sz="2000" b="1" dirty="0"/>
              <a:t>Fall/Spring hours – 8:30 AM to 5:00 PM (Monday – </a:t>
            </a:r>
            <a:r>
              <a:rPr lang="en-US" sz="2000" b="1" dirty="0" smtClean="0"/>
              <a:t>Friday)</a:t>
            </a:r>
            <a:endParaRPr lang="en-US" dirty="0"/>
          </a:p>
          <a:p>
            <a:endParaRPr lang="en-US" dirty="0" smtClean="0"/>
          </a:p>
          <a:p>
            <a:r>
              <a:rPr lang="en-US" dirty="0" smtClean="0"/>
              <a:t>Tracie </a:t>
            </a:r>
            <a:r>
              <a:rPr lang="en-US" dirty="0"/>
              <a:t>Patrick – </a:t>
            </a:r>
            <a:r>
              <a:rPr lang="en-US" dirty="0" smtClean="0"/>
              <a:t>Assistant Director &amp; State Grants</a:t>
            </a:r>
            <a:endParaRPr lang="en-US" dirty="0"/>
          </a:p>
          <a:p>
            <a:r>
              <a:rPr lang="en-US" dirty="0"/>
              <a:t>Diane Ross – </a:t>
            </a:r>
            <a:r>
              <a:rPr lang="en-US" dirty="0" smtClean="0"/>
              <a:t>Assistant Director &amp; Military Affairs </a:t>
            </a:r>
            <a:endParaRPr lang="en-US" dirty="0"/>
          </a:p>
          <a:p>
            <a:r>
              <a:rPr lang="en-US" dirty="0"/>
              <a:t>Shane Himes - Director</a:t>
            </a:r>
          </a:p>
          <a:p>
            <a:endParaRPr lang="en-US" dirty="0"/>
          </a:p>
        </p:txBody>
      </p:sp>
      <p:sp>
        <p:nvSpPr>
          <p:cNvPr id="3" name="Title 2"/>
          <p:cNvSpPr>
            <a:spLocks noGrp="1"/>
          </p:cNvSpPr>
          <p:nvPr>
            <p:ph type="title"/>
          </p:nvPr>
        </p:nvSpPr>
        <p:spPr/>
        <p:txBody>
          <a:bodyPr/>
          <a:lstStyle/>
          <a:p>
            <a:r>
              <a:rPr lang="en-US" dirty="0" smtClean="0"/>
              <a:t>General Contact Information</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Rectangle 3"/>
          <p:cNvSpPr>
            <a:spLocks noGrp="1" noRot="1" noChangeArrowheads="1"/>
          </p:cNvSpPr>
          <p:nvPr>
            <p:ph idx="1"/>
          </p:nvPr>
        </p:nvSpPr>
        <p:spPr>
          <a:xfrm>
            <a:off x="457200" y="1676400"/>
            <a:ext cx="8229600" cy="4330891"/>
          </a:xfrm>
        </p:spPr>
        <p:txBody>
          <a:bodyPr>
            <a:normAutofit/>
          </a:bodyPr>
          <a:lstStyle/>
          <a:p>
            <a:r>
              <a:rPr lang="en-US" dirty="0" smtClean="0">
                <a:latin typeface="Bookman Old Style" pitchFamily="18" charset="0"/>
              </a:rPr>
              <a:t>Federal Direct Loan (</a:t>
            </a:r>
            <a:r>
              <a:rPr lang="en-US" u="sng" dirty="0" smtClean="0">
                <a:latin typeface="Bookman Old Style" pitchFamily="18" charset="0"/>
              </a:rPr>
              <a:t>Student’s obligation</a:t>
            </a:r>
            <a:r>
              <a:rPr lang="en-US" dirty="0" smtClean="0">
                <a:latin typeface="Bookman Old Style" pitchFamily="18" charset="0"/>
              </a:rPr>
              <a:t>)</a:t>
            </a:r>
          </a:p>
          <a:p>
            <a:endParaRPr lang="en-US" dirty="0" smtClean="0">
              <a:latin typeface="Bookman Old Style" pitchFamily="18" charset="0"/>
            </a:endParaRPr>
          </a:p>
          <a:p>
            <a:r>
              <a:rPr lang="en-US" dirty="0" smtClean="0">
                <a:latin typeface="Bookman Old Style" pitchFamily="18" charset="0"/>
              </a:rPr>
              <a:t>Parent </a:t>
            </a:r>
            <a:r>
              <a:rPr lang="en-US" dirty="0">
                <a:latin typeface="Bookman Old Style" pitchFamily="18" charset="0"/>
              </a:rPr>
              <a:t>Loan for Undergraduate Students (PLUS</a:t>
            </a:r>
            <a:r>
              <a:rPr lang="en-US" dirty="0" smtClean="0">
                <a:latin typeface="Bookman Old Style" pitchFamily="18" charset="0"/>
              </a:rPr>
              <a:t>) (</a:t>
            </a:r>
            <a:r>
              <a:rPr lang="en-US" u="sng" dirty="0" smtClean="0">
                <a:latin typeface="Bookman Old Style" pitchFamily="18" charset="0"/>
              </a:rPr>
              <a:t>Parent’s obligation</a:t>
            </a:r>
            <a:r>
              <a:rPr lang="en-US" dirty="0" smtClean="0">
                <a:latin typeface="Bookman Old Style" pitchFamily="18" charset="0"/>
              </a:rPr>
              <a:t>)</a:t>
            </a:r>
          </a:p>
          <a:p>
            <a:pPr lvl="1"/>
            <a:r>
              <a:rPr lang="en-US" dirty="0" smtClean="0">
                <a:latin typeface="Bookman Old Style" pitchFamily="18" charset="0"/>
              </a:rPr>
              <a:t>Loan application at </a:t>
            </a:r>
            <a:r>
              <a:rPr lang="en-US" dirty="0" smtClean="0">
                <a:latin typeface="Bookman Old Style" pitchFamily="18" charset="0"/>
                <a:hlinkClick r:id="rId3"/>
              </a:rPr>
              <a:t>www.studentloans.gov</a:t>
            </a:r>
            <a:endParaRPr lang="en-US" dirty="0" smtClean="0">
              <a:latin typeface="Bookman Old Style" pitchFamily="18" charset="0"/>
            </a:endParaRPr>
          </a:p>
          <a:p>
            <a:pPr marL="393192" lvl="1" indent="0">
              <a:buNone/>
            </a:pPr>
            <a:r>
              <a:rPr lang="en-US" dirty="0" smtClean="0">
                <a:latin typeface="Bookman Old Style" pitchFamily="18" charset="0"/>
              </a:rPr>
              <a:t>	</a:t>
            </a:r>
            <a:endParaRPr lang="en-US" dirty="0">
              <a:latin typeface="Bookman Old Style" pitchFamily="18" charset="0"/>
            </a:endParaRPr>
          </a:p>
          <a:p>
            <a:r>
              <a:rPr lang="en-US" dirty="0" smtClean="0">
                <a:latin typeface="Bookman Old Style" pitchFamily="18" charset="0"/>
              </a:rPr>
              <a:t>Alternative/Private Loans</a:t>
            </a:r>
          </a:p>
          <a:p>
            <a:pPr lvl="1"/>
            <a:r>
              <a:rPr lang="en-US" dirty="0" smtClean="0">
                <a:latin typeface="Bookman Old Style" pitchFamily="18" charset="0"/>
              </a:rPr>
              <a:t>Student Loan with a qualifying co-signer</a:t>
            </a:r>
          </a:p>
          <a:p>
            <a:pPr lvl="1"/>
            <a:r>
              <a:rPr lang="en-US" b="1" i="1" dirty="0" smtClean="0">
                <a:latin typeface="Bookman Old Style" pitchFamily="18" charset="0"/>
              </a:rPr>
              <a:t>New! </a:t>
            </a:r>
            <a:r>
              <a:rPr lang="en-US" dirty="0" smtClean="0">
                <a:latin typeface="Bookman Old Style" pitchFamily="18" charset="0"/>
              </a:rPr>
              <a:t>Parent or Sponsor Loan</a:t>
            </a:r>
            <a:endParaRPr lang="en-US" dirty="0">
              <a:latin typeface="Bookman Old Style" pitchFamily="18" charset="0"/>
            </a:endParaRPr>
          </a:p>
        </p:txBody>
      </p:sp>
      <p:sp>
        <p:nvSpPr>
          <p:cNvPr id="90114" name="Rectangle 2"/>
          <p:cNvSpPr>
            <a:spLocks noGrp="1" noRot="1" noChangeArrowheads="1"/>
          </p:cNvSpPr>
          <p:nvPr>
            <p:ph type="title"/>
          </p:nvPr>
        </p:nvSpPr>
        <p:spPr>
          <a:xfrm>
            <a:off x="457200" y="274638"/>
            <a:ext cx="8229600" cy="1401762"/>
          </a:xfrm>
        </p:spPr>
        <p:txBody>
          <a:bodyPr>
            <a:normAutofit/>
          </a:bodyPr>
          <a:lstStyle/>
          <a:p>
            <a:r>
              <a:rPr lang="en-US" sz="4000" dirty="0" smtClean="0">
                <a:latin typeface="Bookman Old Style" pitchFamily="18" charset="0"/>
              </a:rPr>
              <a:t>Overview:</a:t>
            </a:r>
            <a:br>
              <a:rPr lang="en-US" sz="4000" dirty="0" smtClean="0">
                <a:latin typeface="Bookman Old Style" pitchFamily="18" charset="0"/>
              </a:rPr>
            </a:br>
            <a:r>
              <a:rPr lang="en-US" sz="4000" dirty="0" smtClean="0">
                <a:latin typeface="Bookman Old Style" pitchFamily="18" charset="0"/>
              </a:rPr>
              <a:t>What </a:t>
            </a:r>
            <a:r>
              <a:rPr lang="en-US" sz="4000" dirty="0">
                <a:latin typeface="Bookman Old Style" pitchFamily="18" charset="0"/>
              </a:rPr>
              <a:t>are my </a:t>
            </a:r>
            <a:r>
              <a:rPr lang="en-US" sz="4000" dirty="0" smtClean="0">
                <a:latin typeface="Bookman Old Style" pitchFamily="18" charset="0"/>
              </a:rPr>
              <a:t>loan options?</a:t>
            </a:r>
            <a:endParaRPr lang="en-US" sz="4000" dirty="0">
              <a:latin typeface="Bookman Old Style" pitchFamily="18"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7" name="Rectangle 3"/>
          <p:cNvSpPr>
            <a:spLocks noGrp="1" noRot="1" noChangeArrowheads="1"/>
          </p:cNvSpPr>
          <p:nvPr>
            <p:ph idx="1"/>
          </p:nvPr>
        </p:nvSpPr>
        <p:spPr>
          <a:xfrm>
            <a:off x="457200" y="1752600"/>
            <a:ext cx="8229600" cy="3733800"/>
          </a:xfrm>
        </p:spPr>
        <p:txBody>
          <a:bodyPr>
            <a:normAutofit fontScale="85000" lnSpcReduction="20000"/>
          </a:bodyPr>
          <a:lstStyle/>
          <a:p>
            <a:pPr algn="ctr">
              <a:buFont typeface="Wingdings" pitchFamily="2" charset="2"/>
              <a:buNone/>
            </a:pPr>
            <a:r>
              <a:rPr lang="en-US" sz="4000" b="1" dirty="0">
                <a:solidFill>
                  <a:srgbClr val="002060"/>
                </a:solidFill>
                <a:latin typeface="Bookman Old Style" pitchFamily="18" charset="0"/>
              </a:rPr>
              <a:t>BUSINESS </a:t>
            </a:r>
            <a:r>
              <a:rPr lang="en-US" sz="4000" b="1" dirty="0" smtClean="0">
                <a:solidFill>
                  <a:srgbClr val="002060"/>
                </a:solidFill>
                <a:latin typeface="Bookman Old Style" pitchFamily="18" charset="0"/>
              </a:rPr>
              <a:t>OFFICE</a:t>
            </a:r>
          </a:p>
          <a:p>
            <a:pPr algn="ctr">
              <a:buFont typeface="Wingdings" pitchFamily="2" charset="2"/>
              <a:buNone/>
            </a:pPr>
            <a:r>
              <a:rPr lang="en-US" sz="2800" b="1" dirty="0" smtClean="0">
                <a:latin typeface="Bookman Old Style" pitchFamily="18" charset="0"/>
              </a:rPr>
              <a:t>Lauren Perow, Bursar</a:t>
            </a:r>
          </a:p>
          <a:p>
            <a:pPr algn="ctr">
              <a:buFont typeface="Wingdings" pitchFamily="2" charset="2"/>
              <a:buNone/>
            </a:pPr>
            <a:r>
              <a:rPr lang="en-US" sz="2800" b="1" dirty="0" smtClean="0">
                <a:latin typeface="Bookman Old Style" pitchFamily="18" charset="0"/>
              </a:rPr>
              <a:t>Peggy Lockhoff, Customer Service Rep</a:t>
            </a:r>
          </a:p>
          <a:p>
            <a:pPr algn="ctr">
              <a:buFont typeface="Wingdings" pitchFamily="2" charset="2"/>
              <a:buNone/>
            </a:pPr>
            <a:r>
              <a:rPr lang="en-US" sz="2800" b="1" dirty="0" smtClean="0">
                <a:latin typeface="Bookman Old Style" pitchFamily="18" charset="0"/>
              </a:rPr>
              <a:t>Stephanie Meyers, Customer Service Rep</a:t>
            </a:r>
            <a:endParaRPr lang="en-US" b="1" dirty="0">
              <a:latin typeface="Bookman Old Style" pitchFamily="18" charset="0"/>
            </a:endParaRPr>
          </a:p>
          <a:p>
            <a:pPr algn="ctr">
              <a:buFont typeface="Wingdings" pitchFamily="2" charset="2"/>
              <a:buNone/>
            </a:pPr>
            <a:endParaRPr lang="en-US" sz="4000" b="1" dirty="0" smtClean="0">
              <a:solidFill>
                <a:srgbClr val="800000"/>
              </a:solidFill>
              <a:latin typeface="Bookman Old Style" pitchFamily="18" charset="0"/>
            </a:endParaRPr>
          </a:p>
          <a:p>
            <a:pPr algn="ctr">
              <a:buFont typeface="Wingdings" pitchFamily="2" charset="2"/>
              <a:buNone/>
            </a:pPr>
            <a:r>
              <a:rPr lang="en-US" sz="4000" b="1" dirty="0" smtClean="0">
                <a:solidFill>
                  <a:schemeClr val="accent1"/>
                </a:solidFill>
                <a:latin typeface="Bookman Old Style" pitchFamily="18" charset="0"/>
              </a:rPr>
              <a:t>FINANCIAL </a:t>
            </a:r>
            <a:r>
              <a:rPr lang="en-US" sz="4000" b="1" dirty="0">
                <a:solidFill>
                  <a:schemeClr val="accent1"/>
                </a:solidFill>
                <a:latin typeface="Bookman Old Style" pitchFamily="18" charset="0"/>
              </a:rPr>
              <a:t>AID </a:t>
            </a:r>
            <a:r>
              <a:rPr lang="en-US" sz="4000" b="1" dirty="0" smtClean="0">
                <a:solidFill>
                  <a:schemeClr val="accent1"/>
                </a:solidFill>
                <a:latin typeface="Bookman Old Style" pitchFamily="18" charset="0"/>
              </a:rPr>
              <a:t>OFFICE</a:t>
            </a:r>
          </a:p>
          <a:p>
            <a:pPr algn="ctr">
              <a:buFont typeface="Wingdings" pitchFamily="2" charset="2"/>
              <a:buNone/>
            </a:pPr>
            <a:r>
              <a:rPr lang="en-US" sz="2800" b="1" dirty="0" smtClean="0">
                <a:latin typeface="Bookman Old Style" pitchFamily="18" charset="0"/>
              </a:rPr>
              <a:t>Shane Himes, Director</a:t>
            </a:r>
          </a:p>
          <a:p>
            <a:pPr algn="ctr">
              <a:buFont typeface="Wingdings" pitchFamily="2" charset="2"/>
              <a:buNone/>
            </a:pPr>
            <a:r>
              <a:rPr lang="en-US" sz="2800" b="1" dirty="0" smtClean="0">
                <a:latin typeface="Bookman Old Style" pitchFamily="18" charset="0"/>
              </a:rPr>
              <a:t>Diane Ross, Assistant Director</a:t>
            </a:r>
          </a:p>
          <a:p>
            <a:pPr algn="ctr">
              <a:buFont typeface="Wingdings" pitchFamily="2" charset="2"/>
              <a:buNone/>
            </a:pPr>
            <a:r>
              <a:rPr lang="en-US" sz="2800" b="1" dirty="0" smtClean="0">
                <a:latin typeface="Bookman Old Style" pitchFamily="18" charset="0"/>
              </a:rPr>
              <a:t>Tracie Patrick, Assistant Director</a:t>
            </a:r>
          </a:p>
          <a:p>
            <a:pPr algn="ctr">
              <a:buFont typeface="Wingdings" pitchFamily="2" charset="2"/>
              <a:buNone/>
            </a:pPr>
            <a:endParaRPr lang="en-US" sz="2800" b="1" dirty="0" smtClean="0">
              <a:latin typeface="Bookman Old Style" pitchFamily="18" charset="0"/>
            </a:endParaRPr>
          </a:p>
          <a:p>
            <a:pPr>
              <a:buFont typeface="Wingdings" pitchFamily="2" charset="2"/>
              <a:buNone/>
            </a:pPr>
            <a:endParaRPr lang="en-US" dirty="0">
              <a:latin typeface="Bookman Old Style" pitchFamily="18" charset="0"/>
            </a:endParaRPr>
          </a:p>
        </p:txBody>
      </p:sp>
      <p:sp>
        <p:nvSpPr>
          <p:cNvPr id="226306" name="Rectangle 2"/>
          <p:cNvSpPr>
            <a:spLocks noGrp="1" noRot="1" noChangeArrowheads="1"/>
          </p:cNvSpPr>
          <p:nvPr>
            <p:ph type="title"/>
          </p:nvPr>
        </p:nvSpPr>
        <p:spPr>
          <a:xfrm>
            <a:off x="457200" y="381000"/>
            <a:ext cx="8229600" cy="1143000"/>
          </a:xfrm>
        </p:spPr>
        <p:txBody>
          <a:bodyPr>
            <a:normAutofit/>
          </a:bodyPr>
          <a:lstStyle/>
          <a:p>
            <a:pPr algn="ctr"/>
            <a:r>
              <a:rPr lang="en-US" sz="4000" dirty="0">
                <a:latin typeface="Bookman Old Style" pitchFamily="18" charset="0"/>
              </a:rPr>
              <a:t>WELCOME</a:t>
            </a:r>
          </a:p>
        </p:txBody>
      </p:sp>
    </p:spTree>
    <p:extLst>
      <p:ext uri="{BB962C8B-B14F-4D97-AF65-F5344CB8AC3E}">
        <p14:creationId xmlns:p14="http://schemas.microsoft.com/office/powerpoint/2010/main" val="42146976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Rectangle 3"/>
          <p:cNvSpPr>
            <a:spLocks noGrp="1" noRot="1" noChangeArrowheads="1"/>
          </p:cNvSpPr>
          <p:nvPr>
            <p:ph idx="1"/>
          </p:nvPr>
        </p:nvSpPr>
        <p:spPr>
          <a:xfrm>
            <a:off x="457200" y="1676400"/>
            <a:ext cx="8229600" cy="4330891"/>
          </a:xfrm>
        </p:spPr>
        <p:txBody>
          <a:bodyPr>
            <a:normAutofit/>
          </a:bodyPr>
          <a:lstStyle/>
          <a:p>
            <a:r>
              <a:rPr lang="en-US" dirty="0" smtClean="0">
                <a:latin typeface="Bookman Old Style" pitchFamily="18" charset="0"/>
              </a:rPr>
              <a:t>FSA – Federal Student Aid which is part of the Dept of Education (DOE)</a:t>
            </a:r>
          </a:p>
          <a:p>
            <a:endParaRPr lang="en-US" dirty="0" smtClean="0">
              <a:latin typeface="Bookman Old Style" pitchFamily="18" charset="0"/>
            </a:endParaRPr>
          </a:p>
          <a:p>
            <a:r>
              <a:rPr lang="en-US" dirty="0" smtClean="0">
                <a:latin typeface="Bookman Old Style" pitchFamily="18" charset="0"/>
              </a:rPr>
              <a:t>Used to log in and/or sign online documents (FAFSA, MPN) and log in to any DOE website</a:t>
            </a:r>
          </a:p>
          <a:p>
            <a:endParaRPr lang="en-US" dirty="0" smtClean="0">
              <a:latin typeface="Bookman Old Style" pitchFamily="18" charset="0"/>
            </a:endParaRPr>
          </a:p>
          <a:p>
            <a:r>
              <a:rPr lang="en-US" dirty="0" smtClean="0">
                <a:latin typeface="Bookman Old Style" pitchFamily="18" charset="0"/>
              </a:rPr>
              <a:t>Website:  </a:t>
            </a:r>
            <a:r>
              <a:rPr lang="en-US" dirty="0" smtClean="0">
                <a:latin typeface="Bookman Old Style" pitchFamily="18" charset="0"/>
                <a:hlinkClick r:id="rId3"/>
              </a:rPr>
              <a:t>https://fsaid.ed.gov</a:t>
            </a:r>
            <a:endParaRPr lang="en-US" dirty="0" smtClean="0">
              <a:latin typeface="Bookman Old Style" pitchFamily="18" charset="0"/>
            </a:endParaRPr>
          </a:p>
          <a:p>
            <a:pPr lvl="1"/>
            <a:r>
              <a:rPr lang="en-US" dirty="0" smtClean="0">
                <a:latin typeface="Bookman Old Style" pitchFamily="18" charset="0"/>
              </a:rPr>
              <a:t>Create an ID for both the student and parent</a:t>
            </a:r>
          </a:p>
          <a:p>
            <a:pPr lvl="1"/>
            <a:endParaRPr lang="en-US" dirty="0" smtClean="0">
              <a:latin typeface="Bookman Old Style" pitchFamily="18" charset="0"/>
            </a:endParaRPr>
          </a:p>
          <a:p>
            <a:endParaRPr lang="en-US" dirty="0" smtClean="0">
              <a:latin typeface="Bookman Old Style" pitchFamily="18" charset="0"/>
            </a:endParaRPr>
          </a:p>
        </p:txBody>
      </p:sp>
      <p:sp>
        <p:nvSpPr>
          <p:cNvPr id="90114" name="Rectangle 2"/>
          <p:cNvSpPr>
            <a:spLocks noGrp="1" noRot="1" noChangeArrowheads="1"/>
          </p:cNvSpPr>
          <p:nvPr>
            <p:ph type="title"/>
          </p:nvPr>
        </p:nvSpPr>
        <p:spPr>
          <a:xfrm>
            <a:off x="457200" y="274638"/>
            <a:ext cx="8229600" cy="1401762"/>
          </a:xfrm>
        </p:spPr>
        <p:txBody>
          <a:bodyPr>
            <a:normAutofit/>
          </a:bodyPr>
          <a:lstStyle/>
          <a:p>
            <a:r>
              <a:rPr lang="en-US" sz="4000" dirty="0" smtClean="0">
                <a:latin typeface="Bookman Old Style" pitchFamily="18" charset="0"/>
              </a:rPr>
              <a:t>Login for Dept of Education</a:t>
            </a:r>
            <a:endParaRPr lang="en-US" sz="4000" dirty="0">
              <a:latin typeface="Bookman Old Style" pitchFamily="18" charset="0"/>
            </a:endParaRPr>
          </a:p>
        </p:txBody>
      </p:sp>
    </p:spTree>
    <p:extLst>
      <p:ext uri="{BB962C8B-B14F-4D97-AF65-F5344CB8AC3E}">
        <p14:creationId xmlns:p14="http://schemas.microsoft.com/office/powerpoint/2010/main" val="14339011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9" name="Rectangle 3"/>
          <p:cNvSpPr>
            <a:spLocks noGrp="1" noRot="1" noChangeArrowheads="1"/>
          </p:cNvSpPr>
          <p:nvPr>
            <p:ph idx="1"/>
          </p:nvPr>
        </p:nvSpPr>
        <p:spPr>
          <a:xfrm>
            <a:off x="304800" y="1752600"/>
            <a:ext cx="8610600" cy="4419600"/>
          </a:xfrm>
        </p:spPr>
        <p:txBody>
          <a:bodyPr>
            <a:normAutofit fontScale="85000" lnSpcReduction="20000"/>
          </a:bodyPr>
          <a:lstStyle/>
          <a:p>
            <a:endParaRPr lang="en-US" sz="2800" dirty="0"/>
          </a:p>
          <a:p>
            <a:r>
              <a:rPr lang="en-US" sz="2800" b="1" dirty="0"/>
              <a:t>Must</a:t>
            </a:r>
            <a:r>
              <a:rPr lang="en-US" sz="2800" dirty="0"/>
              <a:t> complete the Master Promissory Note (MPN</a:t>
            </a:r>
            <a:r>
              <a:rPr lang="en-US" sz="2800" dirty="0" smtClean="0"/>
              <a:t>)</a:t>
            </a:r>
            <a:endParaRPr lang="en-US" sz="2800" dirty="0"/>
          </a:p>
          <a:p>
            <a:r>
              <a:rPr lang="en-US" sz="2800" b="1" dirty="0"/>
              <a:t>Must</a:t>
            </a:r>
            <a:r>
              <a:rPr lang="en-US" sz="2800" dirty="0"/>
              <a:t> complete Entrance </a:t>
            </a:r>
            <a:r>
              <a:rPr lang="en-US" sz="2800" dirty="0" smtClean="0"/>
              <a:t>Counseling</a:t>
            </a:r>
          </a:p>
          <a:p>
            <a:pPr lvl="1"/>
            <a:r>
              <a:rPr lang="en-US" sz="2400" dirty="0" smtClean="0"/>
              <a:t>Both are be completed at </a:t>
            </a:r>
            <a:r>
              <a:rPr lang="en-US" sz="2400" b="1" dirty="0" smtClean="0">
                <a:hlinkClick r:id="rId3"/>
              </a:rPr>
              <a:t>www.studentloans.gov</a:t>
            </a:r>
            <a:r>
              <a:rPr lang="en-US" sz="2400" b="1" dirty="0" smtClean="0"/>
              <a:t> </a:t>
            </a:r>
            <a:r>
              <a:rPr lang="en-US" sz="2400" dirty="0" smtClean="0"/>
              <a:t>after July, 1</a:t>
            </a:r>
            <a:r>
              <a:rPr lang="en-US" sz="2400" baseline="30000" dirty="0" smtClean="0"/>
              <a:t>st</a:t>
            </a:r>
            <a:r>
              <a:rPr lang="en-US" sz="2400" dirty="0" smtClean="0"/>
              <a:t> </a:t>
            </a:r>
          </a:p>
          <a:p>
            <a:pPr lvl="1"/>
            <a:r>
              <a:rPr lang="en-US" sz="2400" dirty="0" smtClean="0"/>
              <a:t>Logging in with </a:t>
            </a:r>
            <a:r>
              <a:rPr lang="en-US" sz="2400" dirty="0"/>
              <a:t>S</a:t>
            </a:r>
            <a:r>
              <a:rPr lang="en-US" sz="2400" dirty="0" smtClean="0"/>
              <a:t>tudent FSA User ID</a:t>
            </a:r>
          </a:p>
          <a:p>
            <a:endParaRPr lang="en-US" sz="2800" dirty="0"/>
          </a:p>
          <a:p>
            <a:r>
              <a:rPr lang="en-US" sz="2800" dirty="0"/>
              <a:t>Must be disbursed in two equal payments: </a:t>
            </a:r>
          </a:p>
          <a:p>
            <a:pPr>
              <a:buFont typeface="Wingdings" pitchFamily="2" charset="2"/>
              <a:buNone/>
            </a:pPr>
            <a:r>
              <a:rPr lang="en-US" sz="2800" dirty="0"/>
              <a:t>	for the first  year - </a:t>
            </a:r>
            <a:r>
              <a:rPr lang="en-US" sz="2800" dirty="0" smtClean="0"/>
              <a:t>$2,750* </a:t>
            </a:r>
            <a:r>
              <a:rPr lang="en-US" sz="2800" dirty="0"/>
              <a:t>fall semester</a:t>
            </a:r>
            <a:r>
              <a:rPr lang="en-US" sz="2800" dirty="0" smtClean="0"/>
              <a:t>,  $2,750* </a:t>
            </a:r>
            <a:r>
              <a:rPr lang="en-US" sz="2800" dirty="0"/>
              <a:t>spring </a:t>
            </a:r>
            <a:r>
              <a:rPr lang="en-US" sz="2800" dirty="0" smtClean="0"/>
              <a:t>semester.</a:t>
            </a:r>
          </a:p>
          <a:p>
            <a:pPr>
              <a:buFont typeface="Wingdings" pitchFamily="2" charset="2"/>
              <a:buNone/>
            </a:pPr>
            <a:endParaRPr lang="en-US" sz="2800" dirty="0" smtClean="0"/>
          </a:p>
          <a:p>
            <a:r>
              <a:rPr lang="en-US" sz="2800" dirty="0" smtClean="0"/>
              <a:t>*Origination Fee (Sub/Unsub – 1.073%)</a:t>
            </a:r>
            <a:endParaRPr lang="en-US" sz="2400" dirty="0" smtClean="0"/>
          </a:p>
          <a:p>
            <a:endParaRPr lang="en-US" sz="2800" dirty="0" smtClean="0"/>
          </a:p>
          <a:p>
            <a:r>
              <a:rPr lang="en-US" sz="2800" dirty="0" smtClean="0"/>
              <a:t>Fixed Interest Rate (Sub/Unsub – 3.76%)</a:t>
            </a:r>
          </a:p>
          <a:p>
            <a:pPr>
              <a:buFont typeface="Wingdings" pitchFamily="2" charset="2"/>
              <a:buNone/>
            </a:pPr>
            <a:endParaRPr lang="en-US" sz="2800" dirty="0" smtClean="0"/>
          </a:p>
        </p:txBody>
      </p:sp>
      <p:sp>
        <p:nvSpPr>
          <p:cNvPr id="224258" name="Rectangle 2"/>
          <p:cNvSpPr>
            <a:spLocks noGrp="1" noRot="1" noChangeArrowheads="1"/>
          </p:cNvSpPr>
          <p:nvPr>
            <p:ph type="title"/>
          </p:nvPr>
        </p:nvSpPr>
        <p:spPr>
          <a:xfrm>
            <a:off x="457200" y="228600"/>
            <a:ext cx="8229600" cy="1905000"/>
          </a:xfrm>
        </p:spPr>
        <p:txBody>
          <a:bodyPr>
            <a:normAutofit/>
          </a:bodyPr>
          <a:lstStyle/>
          <a:p>
            <a:r>
              <a:rPr lang="en-US" sz="4400" dirty="0" smtClean="0">
                <a:latin typeface="Bookman Old Style" pitchFamily="18" charset="0"/>
              </a:rPr>
              <a:t>Direct Loan: It is </a:t>
            </a:r>
            <a:r>
              <a:rPr lang="en-US" sz="3600" dirty="0" smtClean="0">
                <a:latin typeface="Bookman Old Style" pitchFamily="18" charset="0"/>
              </a:rPr>
              <a:t>already </a:t>
            </a:r>
            <a:r>
              <a:rPr lang="en-US" sz="3600" dirty="0">
                <a:latin typeface="Bookman Old Style" pitchFamily="18" charset="0"/>
              </a:rPr>
              <a:t>on my </a:t>
            </a:r>
            <a:r>
              <a:rPr lang="en-US" sz="3600" dirty="0" smtClean="0">
                <a:latin typeface="Bookman Old Style" pitchFamily="18" charset="0"/>
              </a:rPr>
              <a:t>account </a:t>
            </a:r>
            <a:r>
              <a:rPr lang="en-US" sz="3600" dirty="0">
                <a:latin typeface="Bookman Old Style" pitchFamily="18" charset="0"/>
              </a:rPr>
              <a:t>– What do </a:t>
            </a:r>
            <a:r>
              <a:rPr lang="en-US" sz="3600" dirty="0" smtClean="0">
                <a:latin typeface="Bookman Old Style" pitchFamily="18" charset="0"/>
              </a:rPr>
              <a:t>I need to do </a:t>
            </a:r>
            <a:r>
              <a:rPr lang="en-US" sz="3600" dirty="0">
                <a:latin typeface="Bookman Old Style" pitchFamily="18" charset="0"/>
              </a:rPr>
              <a:t>to receive it?</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Rot="1" noChangeArrowheads="1"/>
          </p:cNvSpPr>
          <p:nvPr>
            <p:ph idx="1"/>
          </p:nvPr>
        </p:nvSpPr>
        <p:spPr/>
        <p:txBody>
          <a:bodyPr/>
          <a:lstStyle/>
          <a:p>
            <a:pPr>
              <a:buFont typeface="Wingdings" pitchFamily="2" charset="2"/>
              <a:buNone/>
            </a:pPr>
            <a:r>
              <a:rPr lang="en-US" b="1" u="sng" dirty="0">
                <a:latin typeface="Bookman Old Style" pitchFamily="18" charset="0"/>
              </a:rPr>
              <a:t>ELIGIBILITY</a:t>
            </a:r>
            <a:endParaRPr lang="en-US" b="1" dirty="0">
              <a:latin typeface="Bookman Old Style" pitchFamily="18" charset="0"/>
            </a:endParaRPr>
          </a:p>
          <a:p>
            <a:r>
              <a:rPr lang="en-US" dirty="0">
                <a:latin typeface="Bookman Old Style" pitchFamily="18" charset="0"/>
              </a:rPr>
              <a:t>Only parent </a:t>
            </a:r>
            <a:r>
              <a:rPr lang="en-US" dirty="0" smtClean="0">
                <a:latin typeface="Bookman Old Style" pitchFamily="18" charset="0"/>
              </a:rPr>
              <a:t>(biological or adoptive) of </a:t>
            </a:r>
            <a:r>
              <a:rPr lang="en-US" u="sng" dirty="0">
                <a:latin typeface="Bookman Old Style" pitchFamily="18" charset="0"/>
              </a:rPr>
              <a:t>dependent</a:t>
            </a:r>
            <a:r>
              <a:rPr lang="en-US" dirty="0">
                <a:latin typeface="Bookman Old Style" pitchFamily="18" charset="0"/>
              </a:rPr>
              <a:t>, undergraduate student may </a:t>
            </a:r>
            <a:r>
              <a:rPr lang="en-US" dirty="0" smtClean="0">
                <a:latin typeface="Bookman Old Style" pitchFamily="18" charset="0"/>
              </a:rPr>
              <a:t>apply.</a:t>
            </a:r>
          </a:p>
          <a:p>
            <a:endParaRPr lang="en-US" dirty="0">
              <a:latin typeface="Bookman Old Style" pitchFamily="18" charset="0"/>
            </a:endParaRPr>
          </a:p>
          <a:p>
            <a:r>
              <a:rPr lang="en-US" dirty="0">
                <a:latin typeface="Bookman Old Style" pitchFamily="18" charset="0"/>
              </a:rPr>
              <a:t>Student must be enrolled at least </a:t>
            </a:r>
            <a:r>
              <a:rPr lang="en-US" dirty="0" smtClean="0">
                <a:latin typeface="Bookman Old Style" pitchFamily="18" charset="0"/>
              </a:rPr>
              <a:t>half-time.</a:t>
            </a:r>
          </a:p>
          <a:p>
            <a:endParaRPr lang="en-US" dirty="0">
              <a:latin typeface="Bookman Old Style" pitchFamily="18" charset="0"/>
            </a:endParaRPr>
          </a:p>
          <a:p>
            <a:r>
              <a:rPr lang="en-US" dirty="0">
                <a:latin typeface="Bookman Old Style" pitchFamily="18" charset="0"/>
              </a:rPr>
              <a:t>Parent must be credit worthy as determined by </a:t>
            </a:r>
            <a:r>
              <a:rPr lang="en-US" dirty="0" smtClean="0">
                <a:latin typeface="Bookman Old Style" pitchFamily="18" charset="0"/>
              </a:rPr>
              <a:t>lender.</a:t>
            </a:r>
            <a:endParaRPr lang="en-US" dirty="0">
              <a:latin typeface="Bookman Old Style" pitchFamily="18" charset="0"/>
            </a:endParaRPr>
          </a:p>
        </p:txBody>
      </p:sp>
      <p:sp>
        <p:nvSpPr>
          <p:cNvPr id="81922" name="Rectangle 2"/>
          <p:cNvSpPr>
            <a:spLocks noGrp="1" noRot="1" noChangeArrowheads="1"/>
          </p:cNvSpPr>
          <p:nvPr>
            <p:ph type="title"/>
          </p:nvPr>
        </p:nvSpPr>
        <p:spPr/>
        <p:txBody>
          <a:bodyPr>
            <a:noAutofit/>
          </a:bodyPr>
          <a:lstStyle/>
          <a:p>
            <a:pPr algn="ctr"/>
            <a:r>
              <a:rPr lang="en-US" sz="4000" dirty="0">
                <a:latin typeface="Bookman Old Style" pitchFamily="18" charset="0"/>
              </a:rPr>
              <a:t>Additional </a:t>
            </a:r>
            <a:r>
              <a:rPr lang="en-US" sz="4000" dirty="0" smtClean="0">
                <a:latin typeface="Bookman Old Style" pitchFamily="18" charset="0"/>
              </a:rPr>
              <a:t>Loan </a:t>
            </a:r>
            <a:r>
              <a:rPr lang="en-US" sz="4000" dirty="0">
                <a:latin typeface="Bookman Old Style" pitchFamily="18" charset="0"/>
              </a:rPr>
              <a:t>Option 1: PLUS Loan</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Grp="1" noRot="1" noChangeArrowheads="1"/>
          </p:cNvSpPr>
          <p:nvPr>
            <p:ph idx="1"/>
          </p:nvPr>
        </p:nvSpPr>
        <p:spPr/>
        <p:txBody>
          <a:bodyPr>
            <a:normAutofit/>
          </a:bodyPr>
          <a:lstStyle/>
          <a:p>
            <a:r>
              <a:rPr lang="en-US" dirty="0" smtClean="0">
                <a:latin typeface="Bookman Old Style" pitchFamily="18" charset="0"/>
              </a:rPr>
              <a:t>Go to </a:t>
            </a:r>
            <a:r>
              <a:rPr lang="en-US" dirty="0" smtClean="0">
                <a:latin typeface="Bookman Old Style" pitchFamily="18" charset="0"/>
                <a:hlinkClick r:id="rId3"/>
              </a:rPr>
              <a:t>www.studentloans.gov</a:t>
            </a:r>
            <a:r>
              <a:rPr lang="en-US" dirty="0" smtClean="0">
                <a:latin typeface="Bookman Old Style" pitchFamily="18" charset="0"/>
              </a:rPr>
              <a:t> and “sign in” using the </a:t>
            </a:r>
            <a:r>
              <a:rPr lang="en-US" b="1" u="sng" dirty="0" smtClean="0">
                <a:latin typeface="Bookman Old Style" pitchFamily="18" charset="0"/>
              </a:rPr>
              <a:t>Parent</a:t>
            </a:r>
            <a:r>
              <a:rPr lang="en-US" dirty="0" smtClean="0">
                <a:latin typeface="Bookman Old Style" pitchFamily="18" charset="0"/>
              </a:rPr>
              <a:t> FSA User ID</a:t>
            </a:r>
          </a:p>
          <a:p>
            <a:endParaRPr lang="en-US" dirty="0">
              <a:latin typeface="Bookman Old Style" pitchFamily="18" charset="0"/>
            </a:endParaRPr>
          </a:p>
          <a:p>
            <a:r>
              <a:rPr lang="en-US" dirty="0" smtClean="0">
                <a:latin typeface="Bookman Old Style" pitchFamily="18" charset="0"/>
              </a:rPr>
              <a:t>Complete the PLUS Application Request </a:t>
            </a:r>
            <a:r>
              <a:rPr lang="en-US" b="1" u="sng" dirty="0" smtClean="0">
                <a:latin typeface="Bookman Old Style" pitchFamily="18" charset="0"/>
              </a:rPr>
              <a:t>and</a:t>
            </a:r>
            <a:r>
              <a:rPr lang="en-US" dirty="0" smtClean="0">
                <a:latin typeface="Bookman Old Style" pitchFamily="18" charset="0"/>
              </a:rPr>
              <a:t> PLUS MPN, making sure to choose Juniata College on the application.</a:t>
            </a:r>
          </a:p>
          <a:p>
            <a:endParaRPr lang="en-US" dirty="0">
              <a:latin typeface="Bookman Old Style" pitchFamily="18" charset="0"/>
            </a:endParaRPr>
          </a:p>
          <a:p>
            <a:r>
              <a:rPr lang="en-US" dirty="0" smtClean="0">
                <a:latin typeface="Bookman Old Style" pitchFamily="18" charset="0"/>
              </a:rPr>
              <a:t>Our office receives the electronic application and MPN to process the loan.</a:t>
            </a:r>
            <a:endParaRPr lang="en-US" dirty="0">
              <a:latin typeface="Bookman Old Style" pitchFamily="18" charset="0"/>
            </a:endParaRPr>
          </a:p>
          <a:p>
            <a:pPr>
              <a:buFont typeface="Wingdings" pitchFamily="2" charset="2"/>
              <a:buNone/>
            </a:pPr>
            <a:endParaRPr lang="en-US" dirty="0">
              <a:latin typeface="Bookman Old Style" pitchFamily="18" charset="0"/>
            </a:endParaRPr>
          </a:p>
        </p:txBody>
      </p:sp>
      <p:sp>
        <p:nvSpPr>
          <p:cNvPr id="82946" name="Rectangle 2"/>
          <p:cNvSpPr>
            <a:spLocks noGrp="1" noRot="1" noChangeArrowheads="1"/>
          </p:cNvSpPr>
          <p:nvPr>
            <p:ph type="title"/>
          </p:nvPr>
        </p:nvSpPr>
        <p:spPr/>
        <p:txBody>
          <a:bodyPr>
            <a:normAutofit/>
          </a:bodyPr>
          <a:lstStyle/>
          <a:p>
            <a:r>
              <a:rPr lang="en-US" sz="4000" dirty="0" smtClean="0">
                <a:latin typeface="Bookman Old Style" pitchFamily="18" charset="0"/>
              </a:rPr>
              <a:t>PLUS Loan – How to apply</a:t>
            </a:r>
            <a:endParaRPr lang="en-US" sz="4000" dirty="0">
              <a:latin typeface="Bookman Old Style" pitchFamily="18" charset="0"/>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Grp="1" noRot="1" noChangeArrowheads="1"/>
          </p:cNvSpPr>
          <p:nvPr>
            <p:ph idx="1"/>
          </p:nvPr>
        </p:nvSpPr>
        <p:spPr/>
        <p:txBody>
          <a:bodyPr/>
          <a:lstStyle/>
          <a:p>
            <a:pPr>
              <a:buFont typeface="Wingdings" pitchFamily="2" charset="2"/>
              <a:buNone/>
            </a:pPr>
            <a:r>
              <a:rPr lang="en-US" b="1" u="sng" dirty="0">
                <a:latin typeface="Bookman Old Style" pitchFamily="18" charset="0"/>
              </a:rPr>
              <a:t>INTEREST RATE</a:t>
            </a:r>
            <a:endParaRPr lang="en-US" b="1" dirty="0">
              <a:latin typeface="Bookman Old Style" pitchFamily="18" charset="0"/>
            </a:endParaRPr>
          </a:p>
          <a:p>
            <a:pPr>
              <a:buNone/>
            </a:pPr>
            <a:endParaRPr lang="en-US" dirty="0">
              <a:latin typeface="Bookman Old Style" pitchFamily="18" charset="0"/>
            </a:endParaRPr>
          </a:p>
          <a:p>
            <a:r>
              <a:rPr lang="en-US" dirty="0">
                <a:latin typeface="Bookman Old Style" pitchFamily="18" charset="0"/>
              </a:rPr>
              <a:t>I</a:t>
            </a:r>
            <a:r>
              <a:rPr lang="en-US" dirty="0" smtClean="0">
                <a:latin typeface="Bookman Old Style" pitchFamily="18" charset="0"/>
              </a:rPr>
              <a:t>nterest </a:t>
            </a:r>
            <a:r>
              <a:rPr lang="en-US" dirty="0">
                <a:latin typeface="Bookman Old Style" pitchFamily="18" charset="0"/>
              </a:rPr>
              <a:t>rate = </a:t>
            </a:r>
            <a:r>
              <a:rPr lang="en-US" dirty="0" smtClean="0">
                <a:latin typeface="Bookman Old Style" pitchFamily="18" charset="0"/>
              </a:rPr>
              <a:t>6.31%</a:t>
            </a:r>
          </a:p>
          <a:p>
            <a:endParaRPr lang="en-US" dirty="0" smtClean="0">
              <a:latin typeface="Bookman Old Style" pitchFamily="18" charset="0"/>
            </a:endParaRPr>
          </a:p>
          <a:p>
            <a:r>
              <a:rPr lang="en-US" dirty="0" smtClean="0">
                <a:latin typeface="Bookman Old Style" pitchFamily="18" charset="0"/>
              </a:rPr>
              <a:t>Fixed Rate</a:t>
            </a:r>
          </a:p>
          <a:p>
            <a:endParaRPr lang="en-US" dirty="0" smtClean="0">
              <a:latin typeface="Bookman Old Style" pitchFamily="18" charset="0"/>
            </a:endParaRPr>
          </a:p>
          <a:p>
            <a:r>
              <a:rPr lang="en-US" dirty="0" smtClean="0">
                <a:latin typeface="Bookman Old Style" pitchFamily="18" charset="0"/>
              </a:rPr>
              <a:t>“Can apply in July”</a:t>
            </a:r>
          </a:p>
          <a:p>
            <a:endParaRPr lang="en-US" dirty="0" smtClean="0">
              <a:latin typeface="Bookman Old Style" pitchFamily="18" charset="0"/>
            </a:endParaRPr>
          </a:p>
          <a:p>
            <a:r>
              <a:rPr lang="en-US" dirty="0" smtClean="0">
                <a:latin typeface="Bookman Old Style" pitchFamily="18" charset="0"/>
              </a:rPr>
              <a:t>Origination fee of 4.292%</a:t>
            </a:r>
            <a:endParaRPr lang="en-US" dirty="0">
              <a:latin typeface="Bookman Old Style" pitchFamily="18" charset="0"/>
            </a:endParaRPr>
          </a:p>
          <a:p>
            <a:pPr>
              <a:buFont typeface="Wingdings" pitchFamily="2" charset="2"/>
              <a:buNone/>
            </a:pPr>
            <a:endParaRPr lang="en-US" dirty="0">
              <a:latin typeface="Bookman Old Style" pitchFamily="18" charset="0"/>
            </a:endParaRPr>
          </a:p>
        </p:txBody>
      </p:sp>
      <p:sp>
        <p:nvSpPr>
          <p:cNvPr id="82946" name="Rectangle 2"/>
          <p:cNvSpPr>
            <a:spLocks noGrp="1" noRot="1" noChangeArrowheads="1"/>
          </p:cNvSpPr>
          <p:nvPr>
            <p:ph type="title"/>
          </p:nvPr>
        </p:nvSpPr>
        <p:spPr/>
        <p:txBody>
          <a:bodyPr>
            <a:normAutofit/>
          </a:bodyPr>
          <a:lstStyle/>
          <a:p>
            <a:r>
              <a:rPr lang="en-US" sz="4000" dirty="0" smtClean="0">
                <a:latin typeface="Bookman Old Style" pitchFamily="18" charset="0"/>
              </a:rPr>
              <a:t>PLUS Loan Fast Facts</a:t>
            </a:r>
            <a:endParaRPr lang="en-US" sz="4000" dirty="0">
              <a:latin typeface="Bookman Old Style" pitchFamily="18" charset="0"/>
            </a:endParaRPr>
          </a:p>
        </p:txBody>
      </p:sp>
    </p:spTree>
    <p:extLst>
      <p:ext uri="{BB962C8B-B14F-4D97-AF65-F5344CB8AC3E}">
        <p14:creationId xmlns:p14="http://schemas.microsoft.com/office/powerpoint/2010/main" val="689029666"/>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3"/>
          <p:cNvSpPr>
            <a:spLocks noGrp="1" noRot="1" noChangeArrowheads="1"/>
          </p:cNvSpPr>
          <p:nvPr>
            <p:ph idx="1"/>
          </p:nvPr>
        </p:nvSpPr>
        <p:spPr>
          <a:xfrm>
            <a:off x="457200" y="1600200"/>
            <a:ext cx="8229600" cy="4876800"/>
          </a:xfrm>
        </p:spPr>
        <p:txBody>
          <a:bodyPr/>
          <a:lstStyle/>
          <a:p>
            <a:pPr>
              <a:buFont typeface="Wingdings" pitchFamily="2" charset="2"/>
              <a:buNone/>
            </a:pPr>
            <a:r>
              <a:rPr lang="en-US" sz="2800" b="1" u="sng" dirty="0">
                <a:latin typeface="Bookman Old Style" pitchFamily="18" charset="0"/>
              </a:rPr>
              <a:t>LOAN CHARACTERISTICS</a:t>
            </a:r>
          </a:p>
          <a:p>
            <a:r>
              <a:rPr lang="en-US" sz="2800" dirty="0" smtClean="0">
                <a:latin typeface="Bookman Old Style" pitchFamily="18" charset="0"/>
              </a:rPr>
              <a:t>Two </a:t>
            </a:r>
            <a:r>
              <a:rPr lang="en-US" sz="2800" dirty="0">
                <a:latin typeface="Bookman Old Style" pitchFamily="18" charset="0"/>
              </a:rPr>
              <a:t>disbursements – one in August, one in January if applying for full academic </a:t>
            </a:r>
            <a:r>
              <a:rPr lang="en-US" sz="2800" dirty="0" smtClean="0">
                <a:latin typeface="Bookman Old Style" pitchFamily="18" charset="0"/>
              </a:rPr>
              <a:t>year.</a:t>
            </a:r>
            <a:endParaRPr lang="en-US" sz="2800" dirty="0">
              <a:latin typeface="Bookman Old Style" pitchFamily="18" charset="0"/>
            </a:endParaRPr>
          </a:p>
          <a:p>
            <a:endParaRPr lang="en-US" sz="2800" dirty="0" smtClean="0">
              <a:latin typeface="Bookman Old Style" pitchFamily="18" charset="0"/>
            </a:endParaRPr>
          </a:p>
          <a:p>
            <a:r>
              <a:rPr lang="en-US" sz="2800" dirty="0" smtClean="0">
                <a:latin typeface="Bookman Old Style" pitchFamily="18" charset="0"/>
              </a:rPr>
              <a:t>Repayment </a:t>
            </a:r>
            <a:r>
              <a:rPr lang="en-US" sz="2800" dirty="0">
                <a:latin typeface="Bookman Old Style" pitchFamily="18" charset="0"/>
              </a:rPr>
              <a:t>over ten year </a:t>
            </a:r>
            <a:r>
              <a:rPr lang="en-US" sz="2800" dirty="0" smtClean="0">
                <a:latin typeface="Bookman Old Style" pitchFamily="18" charset="0"/>
              </a:rPr>
              <a:t>period.</a:t>
            </a:r>
            <a:endParaRPr lang="en-US" sz="2800" dirty="0">
              <a:latin typeface="Bookman Old Style" pitchFamily="18" charset="0"/>
            </a:endParaRPr>
          </a:p>
          <a:p>
            <a:endParaRPr lang="en-US" sz="2800" dirty="0" smtClean="0">
              <a:latin typeface="Bookman Old Style" pitchFamily="18" charset="0"/>
            </a:endParaRPr>
          </a:p>
          <a:p>
            <a:r>
              <a:rPr lang="en-US" sz="2800" dirty="0" smtClean="0">
                <a:latin typeface="Bookman Old Style" pitchFamily="18" charset="0"/>
              </a:rPr>
              <a:t>Borrow </a:t>
            </a:r>
            <a:r>
              <a:rPr lang="en-US" sz="2800" dirty="0">
                <a:latin typeface="Bookman Old Style" pitchFamily="18" charset="0"/>
              </a:rPr>
              <a:t>up to cost of attendance minus all aid received (includes all scholarships, grants, loans, </a:t>
            </a:r>
            <a:r>
              <a:rPr lang="en-US" sz="2800" dirty="0" smtClean="0">
                <a:latin typeface="Bookman Old Style" pitchFamily="18" charset="0"/>
              </a:rPr>
              <a:t>work-study, etc.).</a:t>
            </a:r>
            <a:endParaRPr lang="en-US" sz="2800" dirty="0">
              <a:latin typeface="Bookman Old Style" pitchFamily="18" charset="0"/>
            </a:endParaRPr>
          </a:p>
        </p:txBody>
      </p:sp>
      <p:sp>
        <p:nvSpPr>
          <p:cNvPr id="99330" name="Rectangle 2"/>
          <p:cNvSpPr>
            <a:spLocks noGrp="1" noRot="1" noChangeArrowheads="1"/>
          </p:cNvSpPr>
          <p:nvPr>
            <p:ph type="title"/>
          </p:nvPr>
        </p:nvSpPr>
        <p:spPr/>
        <p:txBody>
          <a:bodyPr>
            <a:normAutofit/>
          </a:bodyPr>
          <a:lstStyle/>
          <a:p>
            <a:r>
              <a:rPr lang="en-US" sz="4000" dirty="0" smtClean="0">
                <a:latin typeface="Bookman Old Style" pitchFamily="18" charset="0"/>
              </a:rPr>
              <a:t>PLUS Loan Fast Facts, cont.</a:t>
            </a:r>
            <a:endParaRPr lang="en-US" sz="4000" dirty="0">
              <a:latin typeface="Bookman Old Style" pitchFamily="18" charset="0"/>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3"/>
          <p:cNvSpPr>
            <a:spLocks noGrp="1" noRot="1" noChangeArrowheads="1"/>
          </p:cNvSpPr>
          <p:nvPr>
            <p:ph idx="1"/>
          </p:nvPr>
        </p:nvSpPr>
        <p:spPr>
          <a:xfrm>
            <a:off x="457200" y="1600200"/>
            <a:ext cx="8229600" cy="4876800"/>
          </a:xfrm>
        </p:spPr>
        <p:txBody>
          <a:bodyPr>
            <a:normAutofit lnSpcReduction="10000"/>
          </a:bodyPr>
          <a:lstStyle/>
          <a:p>
            <a:r>
              <a:rPr lang="en-US" sz="2800" dirty="0">
                <a:latin typeface="Bookman Old Style" pitchFamily="18" charset="0"/>
              </a:rPr>
              <a:t>If a parent is denied the PLUS loan for credit reasons, the student becomes eligible for an additional unsubsidized </a:t>
            </a:r>
            <a:r>
              <a:rPr lang="en-US" sz="2800" dirty="0" smtClean="0">
                <a:latin typeface="Bookman Old Style" pitchFamily="18" charset="0"/>
              </a:rPr>
              <a:t>Direct Loan. </a:t>
            </a:r>
            <a:r>
              <a:rPr lang="en-US" sz="2800" b="1" dirty="0">
                <a:latin typeface="Bookman Old Style" pitchFamily="18" charset="0"/>
              </a:rPr>
              <a:t>Please </a:t>
            </a:r>
            <a:r>
              <a:rPr lang="en-US" sz="2800" b="1" dirty="0" smtClean="0">
                <a:latin typeface="Bookman Old Style" pitchFamily="18" charset="0"/>
              </a:rPr>
              <a:t>choose to have the student to receive additional unsub – we will receive an electronic notification of denial. </a:t>
            </a:r>
            <a:endParaRPr lang="en-US" sz="2800" b="1" dirty="0">
              <a:latin typeface="Bookman Old Style" pitchFamily="18" charset="0"/>
            </a:endParaRPr>
          </a:p>
          <a:p>
            <a:pPr lvl="1"/>
            <a:r>
              <a:rPr lang="en-US" sz="2400" dirty="0" smtClean="0">
                <a:latin typeface="Bookman Old Style" pitchFamily="18" charset="0"/>
              </a:rPr>
              <a:t>Freshman and Sophomore </a:t>
            </a:r>
            <a:r>
              <a:rPr lang="en-US" sz="2400" dirty="0">
                <a:latin typeface="Bookman Old Style" pitchFamily="18" charset="0"/>
              </a:rPr>
              <a:t>= $4,000/year</a:t>
            </a:r>
          </a:p>
          <a:p>
            <a:pPr lvl="1"/>
            <a:r>
              <a:rPr lang="en-US" sz="2400" dirty="0" smtClean="0">
                <a:latin typeface="Bookman Old Style" pitchFamily="18" charset="0"/>
              </a:rPr>
              <a:t>Junior and Senior </a:t>
            </a:r>
            <a:r>
              <a:rPr lang="en-US" sz="2400" dirty="0">
                <a:latin typeface="Bookman Old Style" pitchFamily="18" charset="0"/>
              </a:rPr>
              <a:t>= $5,000/year</a:t>
            </a:r>
          </a:p>
          <a:p>
            <a:r>
              <a:rPr lang="en-US" sz="2800" dirty="0">
                <a:latin typeface="Bookman Old Style" pitchFamily="18" charset="0"/>
              </a:rPr>
              <a:t>A parent must be denied the PLUS each year in which the student wishes to receive the additional unsubsidized </a:t>
            </a:r>
            <a:r>
              <a:rPr lang="en-US" sz="2800" dirty="0" smtClean="0">
                <a:latin typeface="Bookman Old Style" pitchFamily="18" charset="0"/>
              </a:rPr>
              <a:t>Direct Loan</a:t>
            </a:r>
            <a:r>
              <a:rPr lang="en-US" sz="2800" dirty="0">
                <a:latin typeface="Bookman Old Style" pitchFamily="18" charset="0"/>
              </a:rPr>
              <a:t>.</a:t>
            </a:r>
          </a:p>
        </p:txBody>
      </p:sp>
      <p:sp>
        <p:nvSpPr>
          <p:cNvPr id="87042" name="Rectangle 2"/>
          <p:cNvSpPr>
            <a:spLocks noGrp="1" noRot="1" noChangeArrowheads="1"/>
          </p:cNvSpPr>
          <p:nvPr>
            <p:ph type="title"/>
          </p:nvPr>
        </p:nvSpPr>
        <p:spPr/>
        <p:txBody>
          <a:bodyPr>
            <a:normAutofit fontScale="90000"/>
          </a:bodyPr>
          <a:lstStyle/>
          <a:p>
            <a:r>
              <a:rPr lang="en-US" sz="4000" dirty="0" smtClean="0">
                <a:latin typeface="Bookman Old Style" pitchFamily="18" charset="0"/>
              </a:rPr>
              <a:t>What if I am denied a PLUS Loan</a:t>
            </a:r>
            <a:endParaRPr lang="en-US" sz="4000" dirty="0">
              <a:latin typeface="Bookman Old Style" pitchFamily="18" charset="0"/>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3"/>
          <p:cNvSpPr>
            <a:spLocks noGrp="1" noRot="1" noChangeArrowheads="1"/>
          </p:cNvSpPr>
          <p:nvPr>
            <p:ph idx="1"/>
          </p:nvPr>
        </p:nvSpPr>
        <p:spPr>
          <a:xfrm>
            <a:off x="609600" y="1600200"/>
            <a:ext cx="8229600" cy="4525963"/>
          </a:xfrm>
        </p:spPr>
        <p:txBody>
          <a:bodyPr/>
          <a:lstStyle/>
          <a:p>
            <a:r>
              <a:rPr lang="en-US" dirty="0">
                <a:latin typeface="Bookman Old Style" pitchFamily="18" charset="0"/>
              </a:rPr>
              <a:t>Education loan offered through a private </a:t>
            </a:r>
            <a:r>
              <a:rPr lang="en-US" dirty="0" smtClean="0">
                <a:latin typeface="Bookman Old Style" pitchFamily="18" charset="0"/>
              </a:rPr>
              <a:t>lender.</a:t>
            </a:r>
            <a:endParaRPr lang="en-US" dirty="0">
              <a:latin typeface="Bookman Old Style" pitchFamily="18" charset="0"/>
            </a:endParaRPr>
          </a:p>
          <a:p>
            <a:r>
              <a:rPr lang="en-US" dirty="0">
                <a:latin typeface="Bookman Old Style" pitchFamily="18" charset="0"/>
              </a:rPr>
              <a:t>The student is the borrower; however, most require a credit-worthy </a:t>
            </a:r>
            <a:r>
              <a:rPr lang="en-US" dirty="0" smtClean="0">
                <a:latin typeface="Bookman Old Style" pitchFamily="18" charset="0"/>
              </a:rPr>
              <a:t>cosigner.</a:t>
            </a:r>
            <a:endParaRPr lang="en-US" dirty="0">
              <a:latin typeface="Bookman Old Style" pitchFamily="18" charset="0"/>
            </a:endParaRPr>
          </a:p>
          <a:p>
            <a:r>
              <a:rPr lang="en-US" dirty="0">
                <a:latin typeface="Bookman Old Style" pitchFamily="18" charset="0"/>
              </a:rPr>
              <a:t>Payments usually deferred until after graduation or enrollment drops below half-time </a:t>
            </a:r>
            <a:r>
              <a:rPr lang="en-US" dirty="0" smtClean="0">
                <a:latin typeface="Bookman Old Style" pitchFamily="18" charset="0"/>
              </a:rPr>
              <a:t>status.</a:t>
            </a:r>
            <a:endParaRPr lang="en-US" dirty="0">
              <a:latin typeface="Bookman Old Style" pitchFamily="18" charset="0"/>
            </a:endParaRPr>
          </a:p>
          <a:p>
            <a:r>
              <a:rPr lang="en-US" dirty="0" smtClean="0">
                <a:latin typeface="Bookman Old Style" pitchFamily="18" charset="0"/>
              </a:rPr>
              <a:t>Visit </a:t>
            </a:r>
            <a:r>
              <a:rPr lang="en-US" dirty="0" smtClean="0">
                <a:latin typeface="Bookman Old Style" pitchFamily="18" charset="0"/>
                <a:hlinkClick r:id="rId3"/>
              </a:rPr>
              <a:t>www.juniata.edu/finplan</a:t>
            </a:r>
            <a:r>
              <a:rPr lang="en-US" dirty="0" smtClean="0">
                <a:latin typeface="Bookman Old Style" pitchFamily="18" charset="0"/>
              </a:rPr>
              <a:t> and choose “Financial Aid Resources”</a:t>
            </a:r>
            <a:endParaRPr lang="en-US" dirty="0">
              <a:latin typeface="Bookman Old Style" pitchFamily="18" charset="0"/>
            </a:endParaRPr>
          </a:p>
        </p:txBody>
      </p:sp>
      <p:sp>
        <p:nvSpPr>
          <p:cNvPr id="91138" name="Rectangle 2"/>
          <p:cNvSpPr>
            <a:spLocks noGrp="1" noRot="1" noChangeArrowheads="1"/>
          </p:cNvSpPr>
          <p:nvPr>
            <p:ph type="title"/>
          </p:nvPr>
        </p:nvSpPr>
        <p:spPr/>
        <p:txBody>
          <a:bodyPr>
            <a:noAutofit/>
          </a:bodyPr>
          <a:lstStyle/>
          <a:p>
            <a:pPr algn="ctr"/>
            <a:r>
              <a:rPr lang="en-US" sz="4000" dirty="0">
                <a:latin typeface="Bookman Old Style" pitchFamily="18" charset="0"/>
              </a:rPr>
              <a:t>Additional </a:t>
            </a:r>
            <a:r>
              <a:rPr lang="en-US" sz="4000" dirty="0" smtClean="0">
                <a:latin typeface="Bookman Old Style" pitchFamily="18" charset="0"/>
              </a:rPr>
              <a:t>Loan </a:t>
            </a:r>
            <a:r>
              <a:rPr lang="en-US" sz="4000" dirty="0">
                <a:latin typeface="Bookman Old Style" pitchFamily="18" charset="0"/>
              </a:rPr>
              <a:t>Option 2: </a:t>
            </a:r>
            <a:br>
              <a:rPr lang="en-US" sz="4000" dirty="0">
                <a:latin typeface="Bookman Old Style" pitchFamily="18" charset="0"/>
              </a:rPr>
            </a:br>
            <a:r>
              <a:rPr lang="en-US" sz="4000" dirty="0">
                <a:latin typeface="Bookman Old Style" pitchFamily="18" charset="0"/>
              </a:rPr>
              <a:t>Alternative </a:t>
            </a:r>
            <a:r>
              <a:rPr lang="en-US" sz="4000" dirty="0" smtClean="0">
                <a:latin typeface="Bookman Old Style" pitchFamily="18" charset="0"/>
              </a:rPr>
              <a:t>Student Loan</a:t>
            </a:r>
            <a:endParaRPr lang="en-US" sz="4000" dirty="0">
              <a:latin typeface="Bookman Old Style" pitchFamily="18" charset="0"/>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3"/>
          <p:cNvSpPr>
            <a:spLocks noGrp="1" noRot="1" noChangeArrowheads="1"/>
          </p:cNvSpPr>
          <p:nvPr>
            <p:ph idx="1"/>
          </p:nvPr>
        </p:nvSpPr>
        <p:spPr>
          <a:xfrm>
            <a:off x="609600" y="1600200"/>
            <a:ext cx="8229600" cy="4525963"/>
          </a:xfrm>
        </p:spPr>
        <p:txBody>
          <a:bodyPr/>
          <a:lstStyle/>
          <a:p>
            <a:r>
              <a:rPr lang="en-US" dirty="0">
                <a:latin typeface="Bookman Old Style" pitchFamily="18" charset="0"/>
              </a:rPr>
              <a:t>Education loan offered through a private </a:t>
            </a:r>
            <a:r>
              <a:rPr lang="en-US" dirty="0" smtClean="0">
                <a:latin typeface="Bookman Old Style" pitchFamily="18" charset="0"/>
              </a:rPr>
              <a:t>lender.</a:t>
            </a:r>
            <a:endParaRPr lang="en-US" dirty="0">
              <a:latin typeface="Bookman Old Style" pitchFamily="18" charset="0"/>
            </a:endParaRPr>
          </a:p>
          <a:p>
            <a:r>
              <a:rPr lang="en-US" dirty="0" smtClean="0">
                <a:latin typeface="Bookman Old Style" pitchFamily="18" charset="0"/>
              </a:rPr>
              <a:t>A parent, grandparent, family member or friend </a:t>
            </a:r>
            <a:r>
              <a:rPr lang="en-US" dirty="0">
                <a:latin typeface="Bookman Old Style" pitchFamily="18" charset="0"/>
              </a:rPr>
              <a:t>is the </a:t>
            </a:r>
            <a:r>
              <a:rPr lang="en-US" dirty="0" smtClean="0">
                <a:latin typeface="Bookman Old Style" pitchFamily="18" charset="0"/>
              </a:rPr>
              <a:t>borrower</a:t>
            </a:r>
            <a:r>
              <a:rPr lang="en-US" dirty="0">
                <a:latin typeface="Bookman Old Style" pitchFamily="18" charset="0"/>
              </a:rPr>
              <a:t> </a:t>
            </a:r>
            <a:r>
              <a:rPr lang="en-US" dirty="0" smtClean="0">
                <a:latin typeface="Bookman Old Style" pitchFamily="18" charset="0"/>
              </a:rPr>
              <a:t>and assumes loan obligation</a:t>
            </a:r>
            <a:endParaRPr lang="en-US" dirty="0">
              <a:latin typeface="Bookman Old Style" pitchFamily="18" charset="0"/>
            </a:endParaRPr>
          </a:p>
          <a:p>
            <a:r>
              <a:rPr lang="en-US" dirty="0" smtClean="0">
                <a:latin typeface="Bookman Old Style" pitchFamily="18" charset="0"/>
              </a:rPr>
              <a:t>Competitive interest rate based on borrower’s credit with No Origination Fee</a:t>
            </a:r>
            <a:endParaRPr lang="en-US" dirty="0">
              <a:latin typeface="Bookman Old Style" pitchFamily="18" charset="0"/>
            </a:endParaRPr>
          </a:p>
          <a:p>
            <a:r>
              <a:rPr lang="en-US" dirty="0" smtClean="0">
                <a:latin typeface="Bookman Old Style" pitchFamily="18" charset="0"/>
              </a:rPr>
              <a:t>Visit </a:t>
            </a:r>
            <a:r>
              <a:rPr lang="en-US" dirty="0" smtClean="0">
                <a:latin typeface="Bookman Old Style" pitchFamily="18" charset="0"/>
                <a:hlinkClick r:id="rId3"/>
              </a:rPr>
              <a:t>www.juniata.edu/finplan</a:t>
            </a:r>
            <a:r>
              <a:rPr lang="en-US" dirty="0" smtClean="0">
                <a:latin typeface="Bookman Old Style" pitchFamily="18" charset="0"/>
              </a:rPr>
              <a:t> and choose “Financial Aid Resources”</a:t>
            </a:r>
            <a:endParaRPr lang="en-US" dirty="0">
              <a:latin typeface="Bookman Old Style" pitchFamily="18" charset="0"/>
            </a:endParaRPr>
          </a:p>
        </p:txBody>
      </p:sp>
      <p:sp>
        <p:nvSpPr>
          <p:cNvPr id="91138" name="Rectangle 2"/>
          <p:cNvSpPr>
            <a:spLocks noGrp="1" noRot="1" noChangeArrowheads="1"/>
          </p:cNvSpPr>
          <p:nvPr>
            <p:ph type="title"/>
          </p:nvPr>
        </p:nvSpPr>
        <p:spPr>
          <a:xfrm>
            <a:off x="228600" y="304800"/>
            <a:ext cx="8610600" cy="1143000"/>
          </a:xfrm>
        </p:spPr>
        <p:txBody>
          <a:bodyPr>
            <a:noAutofit/>
          </a:bodyPr>
          <a:lstStyle/>
          <a:p>
            <a:pPr algn="ctr"/>
            <a:r>
              <a:rPr lang="en-US" sz="3800" dirty="0">
                <a:latin typeface="Bookman Old Style" pitchFamily="18" charset="0"/>
              </a:rPr>
              <a:t>Additional </a:t>
            </a:r>
            <a:r>
              <a:rPr lang="en-US" sz="3800" dirty="0" smtClean="0">
                <a:latin typeface="Bookman Old Style" pitchFamily="18" charset="0"/>
              </a:rPr>
              <a:t>Loan </a:t>
            </a:r>
            <a:r>
              <a:rPr lang="en-US" sz="3800" dirty="0">
                <a:latin typeface="Bookman Old Style" pitchFamily="18" charset="0"/>
              </a:rPr>
              <a:t>Option </a:t>
            </a:r>
            <a:r>
              <a:rPr lang="en-US" sz="3800" dirty="0" smtClean="0">
                <a:latin typeface="Bookman Old Style" pitchFamily="18" charset="0"/>
              </a:rPr>
              <a:t>3: </a:t>
            </a:r>
            <a:r>
              <a:rPr lang="en-US" sz="3800" dirty="0">
                <a:latin typeface="Bookman Old Style" pitchFamily="18" charset="0"/>
              </a:rPr>
              <a:t/>
            </a:r>
            <a:br>
              <a:rPr lang="en-US" sz="3800" dirty="0">
                <a:latin typeface="Bookman Old Style" pitchFamily="18" charset="0"/>
              </a:rPr>
            </a:br>
            <a:r>
              <a:rPr lang="en-US" sz="3800" dirty="0" smtClean="0">
                <a:latin typeface="Bookman Old Style" pitchFamily="18" charset="0"/>
              </a:rPr>
              <a:t>Alternative Parent/Sponsor Loan</a:t>
            </a:r>
            <a:endParaRPr lang="en-US" sz="3800" dirty="0">
              <a:latin typeface="Bookman Old Style" pitchFamily="18" charset="0"/>
            </a:endParaRPr>
          </a:p>
        </p:txBody>
      </p:sp>
    </p:spTree>
    <p:extLst>
      <p:ext uri="{BB962C8B-B14F-4D97-AF65-F5344CB8AC3E}">
        <p14:creationId xmlns:p14="http://schemas.microsoft.com/office/powerpoint/2010/main" val="34502291"/>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3" name="Rectangle 3"/>
          <p:cNvSpPr>
            <a:spLocks noGrp="1" noRot="1" noChangeArrowheads="1"/>
          </p:cNvSpPr>
          <p:nvPr>
            <p:ph idx="1"/>
          </p:nvPr>
        </p:nvSpPr>
        <p:spPr/>
        <p:txBody>
          <a:bodyPr>
            <a:normAutofit/>
          </a:bodyPr>
          <a:lstStyle/>
          <a:p>
            <a:r>
              <a:rPr lang="en-US" sz="2800" dirty="0">
                <a:latin typeface="Bookman Old Style" pitchFamily="18" charset="0"/>
              </a:rPr>
              <a:t>Interest accrues </a:t>
            </a:r>
            <a:r>
              <a:rPr lang="en-US" sz="2800" dirty="0" smtClean="0">
                <a:latin typeface="Bookman Old Style" pitchFamily="18" charset="0"/>
              </a:rPr>
              <a:t>immediately.</a:t>
            </a:r>
          </a:p>
          <a:p>
            <a:pPr>
              <a:buNone/>
            </a:pPr>
            <a:endParaRPr lang="en-US" sz="2800" dirty="0">
              <a:latin typeface="Bookman Old Style" pitchFamily="18" charset="0"/>
            </a:endParaRPr>
          </a:p>
          <a:p>
            <a:r>
              <a:rPr lang="en-US" sz="2800" dirty="0">
                <a:latin typeface="Bookman Old Style" pitchFamily="18" charset="0"/>
              </a:rPr>
              <a:t>No cap on the interest </a:t>
            </a:r>
            <a:r>
              <a:rPr lang="en-US" sz="2800" dirty="0" smtClean="0">
                <a:latin typeface="Bookman Old Style" pitchFamily="18" charset="0"/>
              </a:rPr>
              <a:t>rate.</a:t>
            </a:r>
          </a:p>
          <a:p>
            <a:endParaRPr lang="en-US" sz="2800" dirty="0">
              <a:latin typeface="Bookman Old Style" pitchFamily="18" charset="0"/>
            </a:endParaRPr>
          </a:p>
          <a:p>
            <a:r>
              <a:rPr lang="en-US" sz="2800" dirty="0">
                <a:latin typeface="Bookman Old Style" pitchFamily="18" charset="0"/>
              </a:rPr>
              <a:t>Interest rates usually determined using Prime Rate or LIBOR plus certain </a:t>
            </a:r>
            <a:r>
              <a:rPr lang="en-US" sz="2800" dirty="0" smtClean="0">
                <a:latin typeface="Bookman Old Style" pitchFamily="18" charset="0"/>
              </a:rPr>
              <a:t>percentage. </a:t>
            </a:r>
          </a:p>
          <a:p>
            <a:endParaRPr lang="en-US" sz="2800" dirty="0" smtClean="0">
              <a:latin typeface="Bookman Old Style" pitchFamily="18" charset="0"/>
            </a:endParaRPr>
          </a:p>
          <a:p>
            <a:r>
              <a:rPr lang="en-US" sz="2800" b="1" dirty="0" smtClean="0">
                <a:latin typeface="Bookman Old Style" pitchFamily="18" charset="0"/>
              </a:rPr>
              <a:t>Fixed interest rate loans are available.</a:t>
            </a:r>
            <a:endParaRPr lang="en-US" sz="2800" b="1" dirty="0">
              <a:latin typeface="Bookman Old Style" pitchFamily="18" charset="0"/>
            </a:endParaRPr>
          </a:p>
        </p:txBody>
      </p:sp>
      <p:sp>
        <p:nvSpPr>
          <p:cNvPr id="92162" name="Rectangle 2"/>
          <p:cNvSpPr>
            <a:spLocks noGrp="1" noRot="1" noChangeArrowheads="1"/>
          </p:cNvSpPr>
          <p:nvPr>
            <p:ph type="title"/>
          </p:nvPr>
        </p:nvSpPr>
        <p:spPr/>
        <p:txBody>
          <a:bodyPr>
            <a:normAutofit/>
          </a:bodyPr>
          <a:lstStyle/>
          <a:p>
            <a:r>
              <a:rPr lang="en-US" sz="4000" dirty="0" smtClean="0">
                <a:latin typeface="Bookman Old Style" pitchFamily="18" charset="0"/>
              </a:rPr>
              <a:t>Alternative Loans Fast Facts</a:t>
            </a:r>
            <a:endParaRPr lang="en-US" sz="4000" dirty="0">
              <a:latin typeface="Bookman Old Style" pitchFamily="18"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800" b="1" dirty="0" smtClean="0">
                <a:latin typeface="Bookman Old Style" pitchFamily="18" charset="0"/>
              </a:rPr>
              <a:t>Business Office</a:t>
            </a:r>
          </a:p>
          <a:p>
            <a:endParaRPr lang="en-US" sz="2400" b="1" dirty="0" smtClean="0">
              <a:latin typeface="Bookman Old Style" pitchFamily="18" charset="0"/>
            </a:endParaRPr>
          </a:p>
          <a:p>
            <a:pPr lvl="1"/>
            <a:r>
              <a:rPr lang="en-US" sz="2400" b="1" dirty="0" smtClean="0">
                <a:latin typeface="Bookman Old Style" pitchFamily="18" charset="0"/>
              </a:rPr>
              <a:t>General Contact Information</a:t>
            </a:r>
          </a:p>
          <a:p>
            <a:pPr lvl="1"/>
            <a:endParaRPr lang="en-US" sz="2400" b="1" dirty="0" smtClean="0">
              <a:latin typeface="Bookman Old Style" pitchFamily="18" charset="0"/>
            </a:endParaRPr>
          </a:p>
          <a:p>
            <a:pPr lvl="1"/>
            <a:r>
              <a:rPr lang="en-US" sz="2400" b="1" dirty="0" smtClean="0">
                <a:latin typeface="Bookman Old Style" pitchFamily="18" charset="0"/>
              </a:rPr>
              <a:t>Student Billing</a:t>
            </a:r>
          </a:p>
          <a:p>
            <a:endParaRPr lang="en-US" sz="2400" b="1" dirty="0" smtClean="0">
              <a:latin typeface="Bookman Old Style" pitchFamily="18" charset="0"/>
            </a:endParaRPr>
          </a:p>
          <a:p>
            <a:pPr lvl="1"/>
            <a:r>
              <a:rPr lang="en-US" sz="2400" b="1" dirty="0" smtClean="0">
                <a:latin typeface="Bookman Old Style" pitchFamily="18" charset="0"/>
              </a:rPr>
              <a:t>Methods of Payment</a:t>
            </a:r>
          </a:p>
          <a:p>
            <a:endParaRPr lang="en-US" sz="2400" b="1" dirty="0" smtClean="0">
              <a:latin typeface="Bookman Old Style" pitchFamily="18" charset="0"/>
            </a:endParaRPr>
          </a:p>
          <a:p>
            <a:pPr lvl="1"/>
            <a:r>
              <a:rPr lang="en-US" sz="2400" b="1" dirty="0" smtClean="0">
                <a:latin typeface="Bookman Old Style" pitchFamily="18" charset="0"/>
              </a:rPr>
              <a:t>Student Account Information</a:t>
            </a:r>
          </a:p>
          <a:p>
            <a:endParaRPr lang="en-US" sz="2400" b="1" dirty="0" smtClean="0">
              <a:latin typeface="Bookman Old Style" pitchFamily="18" charset="0"/>
            </a:endParaRPr>
          </a:p>
          <a:p>
            <a:pPr lvl="1"/>
            <a:r>
              <a:rPr lang="en-US" sz="2400" b="1" dirty="0" smtClean="0">
                <a:latin typeface="Bookman Old Style" pitchFamily="18" charset="0"/>
              </a:rPr>
              <a:t>Miscellaneous</a:t>
            </a:r>
            <a:endParaRPr lang="en-US" sz="2400" b="1" dirty="0">
              <a:latin typeface="Bookman Old Style" pitchFamily="18" charset="0"/>
            </a:endParaRPr>
          </a:p>
        </p:txBody>
      </p:sp>
      <p:sp>
        <p:nvSpPr>
          <p:cNvPr id="3" name="Title 2"/>
          <p:cNvSpPr>
            <a:spLocks noGrp="1"/>
          </p:cNvSpPr>
          <p:nvPr>
            <p:ph type="title"/>
          </p:nvPr>
        </p:nvSpPr>
        <p:spPr/>
        <p:txBody>
          <a:bodyPr/>
          <a:lstStyle/>
          <a:p>
            <a:pPr algn="ctr"/>
            <a:r>
              <a:rPr lang="en-US" sz="4000" dirty="0" smtClean="0">
                <a:latin typeface="Bookman Old Style" pitchFamily="18" charset="0"/>
              </a:rPr>
              <a:t>PARENT SESSION</a:t>
            </a:r>
            <a:r>
              <a:rPr lang="en-US" dirty="0" smtClean="0"/>
              <a:t>	</a:t>
            </a:r>
            <a:endParaRPr lang="en-US" dirty="0"/>
          </a:p>
        </p:txBody>
      </p:sp>
    </p:spTree>
    <p:extLst>
      <p:ext uri="{BB962C8B-B14F-4D97-AF65-F5344CB8AC3E}">
        <p14:creationId xmlns:p14="http://schemas.microsoft.com/office/powerpoint/2010/main" val="30984272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3" name="Rectangle 3"/>
          <p:cNvSpPr>
            <a:spLocks noGrp="1" noRot="1" noChangeArrowheads="1"/>
          </p:cNvSpPr>
          <p:nvPr>
            <p:ph idx="1"/>
          </p:nvPr>
        </p:nvSpPr>
        <p:spPr/>
        <p:txBody>
          <a:bodyPr>
            <a:normAutofit/>
          </a:bodyPr>
          <a:lstStyle/>
          <a:p>
            <a:r>
              <a:rPr lang="en-US" sz="2800" dirty="0" smtClean="0">
                <a:latin typeface="Bookman Old Style" pitchFamily="18" charset="0"/>
              </a:rPr>
              <a:t>Borrower or Co-borrower has </a:t>
            </a:r>
            <a:r>
              <a:rPr lang="en-US" sz="2800" dirty="0">
                <a:latin typeface="Bookman Old Style" pitchFamily="18" charset="0"/>
              </a:rPr>
              <a:t>the option of paying the interest or letting it </a:t>
            </a:r>
            <a:r>
              <a:rPr lang="en-US" sz="2800" dirty="0" smtClean="0">
                <a:latin typeface="Bookman Old Style" pitchFamily="18" charset="0"/>
              </a:rPr>
              <a:t>accrue (No pre-payment penalties)</a:t>
            </a:r>
          </a:p>
          <a:p>
            <a:pPr>
              <a:buNone/>
            </a:pPr>
            <a:endParaRPr lang="en-US" sz="2800" dirty="0">
              <a:latin typeface="Bookman Old Style" pitchFamily="18" charset="0"/>
            </a:endParaRPr>
          </a:p>
          <a:p>
            <a:r>
              <a:rPr lang="en-US" sz="2800" dirty="0">
                <a:latin typeface="Bookman Old Style" pitchFamily="18" charset="0"/>
              </a:rPr>
              <a:t>Borrow up to the cost of attendance minus all financial </a:t>
            </a:r>
            <a:r>
              <a:rPr lang="en-US" sz="2800" dirty="0" smtClean="0">
                <a:latin typeface="Bookman Old Style" pitchFamily="18" charset="0"/>
              </a:rPr>
              <a:t>aid.</a:t>
            </a:r>
          </a:p>
          <a:p>
            <a:pPr>
              <a:buNone/>
            </a:pPr>
            <a:endParaRPr lang="en-US" sz="2800" dirty="0" smtClean="0">
              <a:latin typeface="Bookman Old Style" pitchFamily="18" charset="0"/>
            </a:endParaRPr>
          </a:p>
          <a:p>
            <a:r>
              <a:rPr lang="en-US" sz="2800" dirty="0" smtClean="0">
                <a:latin typeface="Bookman Old Style" pitchFamily="18" charset="0"/>
              </a:rPr>
              <a:t>Some loans may require a small immediate repayment plan</a:t>
            </a:r>
            <a:endParaRPr lang="en-US" sz="2800" dirty="0">
              <a:latin typeface="Bookman Old Style" pitchFamily="18" charset="0"/>
            </a:endParaRPr>
          </a:p>
        </p:txBody>
      </p:sp>
      <p:sp>
        <p:nvSpPr>
          <p:cNvPr id="92162" name="Rectangle 2"/>
          <p:cNvSpPr>
            <a:spLocks noGrp="1" noRot="1" noChangeArrowheads="1"/>
          </p:cNvSpPr>
          <p:nvPr>
            <p:ph type="title"/>
          </p:nvPr>
        </p:nvSpPr>
        <p:spPr/>
        <p:txBody>
          <a:bodyPr>
            <a:normAutofit/>
          </a:bodyPr>
          <a:lstStyle/>
          <a:p>
            <a:r>
              <a:rPr lang="en-US" sz="4000" dirty="0" smtClean="0">
                <a:latin typeface="Bookman Old Style" pitchFamily="18" charset="0"/>
              </a:rPr>
              <a:t>Alternative Loan Fast Facts</a:t>
            </a:r>
            <a:endParaRPr lang="en-US" sz="4000" dirty="0">
              <a:latin typeface="Bookman Old Style" pitchFamily="18" charset="0"/>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Rectangle 3"/>
          <p:cNvSpPr>
            <a:spLocks noGrp="1" noRot="1" noChangeArrowheads="1"/>
          </p:cNvSpPr>
          <p:nvPr>
            <p:ph idx="1"/>
          </p:nvPr>
        </p:nvSpPr>
        <p:spPr/>
        <p:txBody>
          <a:bodyPr/>
          <a:lstStyle/>
          <a:p>
            <a:pPr>
              <a:lnSpc>
                <a:spcPct val="90000"/>
              </a:lnSpc>
            </a:pPr>
            <a:r>
              <a:rPr lang="en-US" sz="2400" b="1" dirty="0"/>
              <a:t>Each student is responsible for finding a </a:t>
            </a:r>
            <a:r>
              <a:rPr lang="en-US" sz="2400" b="1" dirty="0" smtClean="0"/>
              <a:t>job.</a:t>
            </a:r>
            <a:endParaRPr lang="en-US" sz="2400" b="1" dirty="0"/>
          </a:p>
          <a:p>
            <a:pPr>
              <a:lnSpc>
                <a:spcPct val="90000"/>
              </a:lnSpc>
            </a:pPr>
            <a:endParaRPr lang="en-US" sz="2400" dirty="0" smtClean="0"/>
          </a:p>
          <a:p>
            <a:pPr>
              <a:lnSpc>
                <a:spcPct val="90000"/>
              </a:lnSpc>
            </a:pPr>
            <a:r>
              <a:rPr lang="en-US" sz="2400" dirty="0" smtClean="0"/>
              <a:t>Contact </a:t>
            </a:r>
            <a:r>
              <a:rPr lang="en-US" sz="2400" dirty="0"/>
              <a:t>offices/departments </a:t>
            </a:r>
            <a:r>
              <a:rPr lang="en-US" sz="2400" dirty="0" smtClean="0"/>
              <a:t>directly.</a:t>
            </a:r>
            <a:endParaRPr lang="en-US" sz="2400" dirty="0"/>
          </a:p>
          <a:p>
            <a:pPr>
              <a:lnSpc>
                <a:spcPct val="90000"/>
              </a:lnSpc>
            </a:pPr>
            <a:endParaRPr lang="en-US" sz="2400" dirty="0" smtClean="0"/>
          </a:p>
          <a:p>
            <a:pPr>
              <a:lnSpc>
                <a:spcPct val="90000"/>
              </a:lnSpc>
            </a:pPr>
            <a:r>
              <a:rPr lang="en-US" sz="2400" dirty="0" smtClean="0"/>
              <a:t>Complete I-9</a:t>
            </a:r>
            <a:r>
              <a:rPr lang="en-US" sz="2400" dirty="0"/>
              <a:t> </a:t>
            </a:r>
            <a:r>
              <a:rPr lang="en-US" sz="2400" dirty="0" smtClean="0"/>
              <a:t>&amp; W-4 Forms</a:t>
            </a:r>
            <a:endParaRPr lang="en-US" sz="2400" dirty="0"/>
          </a:p>
          <a:p>
            <a:pPr>
              <a:lnSpc>
                <a:spcPct val="90000"/>
              </a:lnSpc>
            </a:pPr>
            <a:endParaRPr lang="en-US" sz="2400" dirty="0" smtClean="0"/>
          </a:p>
          <a:p>
            <a:pPr>
              <a:lnSpc>
                <a:spcPct val="90000"/>
              </a:lnSpc>
            </a:pPr>
            <a:r>
              <a:rPr lang="en-US" sz="2400" dirty="0" smtClean="0"/>
              <a:t>Paid on a bi-weekly basis – will need to enroll in </a:t>
            </a:r>
            <a:r>
              <a:rPr lang="en-US" sz="2400" smtClean="0"/>
              <a:t>direct deposit</a:t>
            </a:r>
            <a:endParaRPr lang="en-US" sz="2000" dirty="0"/>
          </a:p>
          <a:p>
            <a:pPr lvl="1">
              <a:lnSpc>
                <a:spcPct val="90000"/>
              </a:lnSpc>
            </a:pPr>
            <a:endParaRPr lang="en-US" sz="2000" dirty="0"/>
          </a:p>
          <a:p>
            <a:pPr>
              <a:lnSpc>
                <a:spcPct val="90000"/>
              </a:lnSpc>
              <a:buFont typeface="Wingdings" pitchFamily="2" charset="2"/>
              <a:buNone/>
            </a:pPr>
            <a:endParaRPr lang="en-US" sz="2400" dirty="0"/>
          </a:p>
        </p:txBody>
      </p:sp>
      <p:sp>
        <p:nvSpPr>
          <p:cNvPr id="97282" name="Rectangle 2"/>
          <p:cNvSpPr>
            <a:spLocks noGrp="1" noRot="1" noChangeArrowheads="1"/>
          </p:cNvSpPr>
          <p:nvPr>
            <p:ph type="title"/>
          </p:nvPr>
        </p:nvSpPr>
        <p:spPr>
          <a:xfrm>
            <a:off x="457200" y="304800"/>
            <a:ext cx="8229600" cy="1143000"/>
          </a:xfrm>
        </p:spPr>
        <p:txBody>
          <a:bodyPr>
            <a:normAutofit/>
          </a:bodyPr>
          <a:lstStyle/>
          <a:p>
            <a:r>
              <a:rPr lang="en-US" sz="4000" dirty="0" smtClean="0">
                <a:latin typeface="Bookman Old Style" pitchFamily="18" charset="0"/>
              </a:rPr>
              <a:t>Work Study Information</a:t>
            </a:r>
            <a:endParaRPr lang="en-US" sz="4000" dirty="0">
              <a:latin typeface="Bookman Old Style" pitchFamily="18" charset="0"/>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Full-time students must complete a minimum of 12 credits per semester – or 24 credits per academic year (fall and spring semester) to maintain aid eligibility.</a:t>
            </a:r>
          </a:p>
          <a:p>
            <a:endParaRPr lang="en-US" dirty="0" smtClean="0"/>
          </a:p>
          <a:p>
            <a:r>
              <a:rPr lang="en-US" dirty="0" smtClean="0"/>
              <a:t>Failure to do so results in the loss of all Federal and Institutional Aid – including Federal loans (PA state grant may follow a different standard).</a:t>
            </a:r>
          </a:p>
        </p:txBody>
      </p:sp>
      <p:sp>
        <p:nvSpPr>
          <p:cNvPr id="3" name="Title 2"/>
          <p:cNvSpPr>
            <a:spLocks noGrp="1"/>
          </p:cNvSpPr>
          <p:nvPr>
            <p:ph type="title"/>
          </p:nvPr>
        </p:nvSpPr>
        <p:spPr/>
        <p:txBody>
          <a:bodyPr/>
          <a:lstStyle/>
          <a:p>
            <a:r>
              <a:rPr lang="en-US" dirty="0" smtClean="0"/>
              <a:t>Academic Progress</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Rectangle 3"/>
          <p:cNvSpPr>
            <a:spLocks noGrp="1" noRot="1" noChangeArrowheads="1"/>
          </p:cNvSpPr>
          <p:nvPr>
            <p:ph idx="1"/>
          </p:nvPr>
        </p:nvSpPr>
        <p:spPr>
          <a:xfrm>
            <a:off x="838200" y="1905000"/>
            <a:ext cx="8007350" cy="3592513"/>
          </a:xfrm>
        </p:spPr>
        <p:txBody>
          <a:bodyPr/>
          <a:lstStyle/>
          <a:p>
            <a:pPr algn="ctr">
              <a:buFont typeface="Wingdings" pitchFamily="2" charset="2"/>
              <a:buNone/>
            </a:pPr>
            <a:r>
              <a:rPr lang="en-US" b="1" dirty="0" smtClean="0">
                <a:latin typeface="Bookman Old Style" pitchFamily="18" charset="0"/>
              </a:rPr>
              <a:t>Financial Aid Office</a:t>
            </a:r>
            <a:endParaRPr lang="en-US" b="1" dirty="0">
              <a:latin typeface="Bookman Old Style" pitchFamily="18" charset="0"/>
            </a:endParaRPr>
          </a:p>
          <a:p>
            <a:pPr algn="ctr">
              <a:buFont typeface="Wingdings" pitchFamily="2" charset="2"/>
              <a:buNone/>
            </a:pPr>
            <a:r>
              <a:rPr lang="en-US" dirty="0" smtClean="0">
                <a:latin typeface="Bookman Old Style" pitchFamily="18" charset="0"/>
              </a:rPr>
              <a:t>financialplanning@juniata.edu</a:t>
            </a:r>
            <a:endParaRPr lang="en-US" dirty="0">
              <a:latin typeface="Bookman Old Style" pitchFamily="18" charset="0"/>
            </a:endParaRPr>
          </a:p>
          <a:p>
            <a:pPr algn="ctr">
              <a:buFont typeface="Wingdings" pitchFamily="2" charset="2"/>
              <a:buNone/>
            </a:pPr>
            <a:r>
              <a:rPr lang="en-US" dirty="0">
                <a:latin typeface="Bookman Old Style" pitchFamily="18" charset="0"/>
              </a:rPr>
              <a:t>(</a:t>
            </a:r>
            <a:r>
              <a:rPr lang="en-US" dirty="0" smtClean="0">
                <a:latin typeface="Bookman Old Style" pitchFamily="18" charset="0"/>
              </a:rPr>
              <a:t>814)641-3142</a:t>
            </a:r>
            <a:endParaRPr lang="en-US" dirty="0">
              <a:latin typeface="Bookman Old Style" pitchFamily="18" charset="0"/>
            </a:endParaRPr>
          </a:p>
          <a:p>
            <a:pPr algn="ctr">
              <a:buFont typeface="Wingdings" pitchFamily="2" charset="2"/>
              <a:buNone/>
            </a:pPr>
            <a:endParaRPr lang="en-US" dirty="0">
              <a:latin typeface="Bookman Old Style" pitchFamily="18" charset="0"/>
            </a:endParaRPr>
          </a:p>
          <a:p>
            <a:pPr algn="ctr">
              <a:buFont typeface="Wingdings" pitchFamily="2" charset="2"/>
              <a:buNone/>
            </a:pPr>
            <a:r>
              <a:rPr lang="en-US" b="1" dirty="0">
                <a:latin typeface="Bookman Old Style" pitchFamily="18" charset="0"/>
              </a:rPr>
              <a:t>Business </a:t>
            </a:r>
            <a:r>
              <a:rPr lang="en-US" b="1" dirty="0" smtClean="0">
                <a:latin typeface="Bookman Old Style" pitchFamily="18" charset="0"/>
              </a:rPr>
              <a:t>Office</a:t>
            </a:r>
          </a:p>
          <a:p>
            <a:pPr algn="ctr">
              <a:buFont typeface="Wingdings" pitchFamily="2" charset="2"/>
              <a:buNone/>
            </a:pPr>
            <a:r>
              <a:rPr lang="en-US" dirty="0" smtClean="0">
                <a:latin typeface="Bookman Old Style" pitchFamily="18" charset="0"/>
              </a:rPr>
              <a:t>BursarsOffice@juniata.edu</a:t>
            </a:r>
            <a:endParaRPr lang="en-US" dirty="0">
              <a:latin typeface="Bookman Old Style" pitchFamily="18" charset="0"/>
            </a:endParaRPr>
          </a:p>
          <a:p>
            <a:pPr algn="ctr">
              <a:buFont typeface="Wingdings" pitchFamily="2" charset="2"/>
              <a:buNone/>
            </a:pPr>
            <a:r>
              <a:rPr lang="en-US" dirty="0">
                <a:latin typeface="Bookman Old Style" pitchFamily="18" charset="0"/>
              </a:rPr>
              <a:t>(</a:t>
            </a:r>
            <a:r>
              <a:rPr lang="en-US" dirty="0" smtClean="0">
                <a:latin typeface="Bookman Old Style" pitchFamily="18" charset="0"/>
              </a:rPr>
              <a:t>814)641-3188</a:t>
            </a:r>
            <a:endParaRPr lang="en-US" dirty="0">
              <a:latin typeface="Bookman Old Style" pitchFamily="18" charset="0"/>
            </a:endParaRPr>
          </a:p>
        </p:txBody>
      </p:sp>
      <p:sp>
        <p:nvSpPr>
          <p:cNvPr id="101378" name="Rectangle 2"/>
          <p:cNvSpPr>
            <a:spLocks noGrp="1" noRot="1" noChangeArrowheads="1"/>
          </p:cNvSpPr>
          <p:nvPr>
            <p:ph type="title"/>
          </p:nvPr>
        </p:nvSpPr>
        <p:spPr/>
        <p:txBody>
          <a:bodyPr>
            <a:normAutofit/>
          </a:bodyPr>
          <a:lstStyle/>
          <a:p>
            <a:r>
              <a:rPr lang="en-US" sz="4000" dirty="0">
                <a:latin typeface="Bookman Old Style" pitchFamily="18" charset="0"/>
              </a:rPr>
              <a:t>Contact </a:t>
            </a:r>
            <a:r>
              <a:rPr lang="en-US" sz="4000" dirty="0" smtClean="0">
                <a:latin typeface="Bookman Old Style" pitchFamily="18" charset="0"/>
              </a:rPr>
              <a:t>Information</a:t>
            </a:r>
            <a:endParaRPr lang="en-US" sz="4000" dirty="0">
              <a:latin typeface="Bookman Old Style" pitchFamily="18"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1" name="Rectangle 3"/>
          <p:cNvSpPr>
            <a:spLocks noGrp="1" noRot="1" noChangeArrowheads="1"/>
          </p:cNvSpPr>
          <p:nvPr>
            <p:ph idx="1"/>
          </p:nvPr>
        </p:nvSpPr>
        <p:spPr>
          <a:xfrm>
            <a:off x="457200" y="1600200"/>
            <a:ext cx="8229600" cy="4572000"/>
          </a:xfrm>
        </p:spPr>
        <p:txBody>
          <a:bodyPr>
            <a:normAutofit fontScale="55000" lnSpcReduction="20000"/>
          </a:bodyPr>
          <a:lstStyle/>
          <a:p>
            <a:pPr>
              <a:lnSpc>
                <a:spcPct val="90000"/>
              </a:lnSpc>
            </a:pPr>
            <a:r>
              <a:rPr lang="en-US" sz="5100" b="1" dirty="0" smtClean="0">
                <a:latin typeface="Bookman Old Style" pitchFamily="18" charset="0"/>
              </a:rPr>
              <a:t>Bursar’s Office</a:t>
            </a:r>
          </a:p>
          <a:p>
            <a:pPr>
              <a:lnSpc>
                <a:spcPct val="90000"/>
              </a:lnSpc>
              <a:buNone/>
            </a:pPr>
            <a:endParaRPr lang="en-US" sz="4400" b="1" dirty="0" smtClean="0">
              <a:latin typeface="Bookman Old Style" pitchFamily="18" charset="0"/>
            </a:endParaRPr>
          </a:p>
          <a:p>
            <a:pPr lvl="1">
              <a:lnSpc>
                <a:spcPct val="90000"/>
              </a:lnSpc>
            </a:pPr>
            <a:r>
              <a:rPr lang="en-US" sz="4400" dirty="0" smtClean="0">
                <a:latin typeface="Bookman Old Style" pitchFamily="18" charset="0"/>
              </a:rPr>
              <a:t>Ellis Hall</a:t>
            </a:r>
          </a:p>
          <a:p>
            <a:pPr lvl="1">
              <a:lnSpc>
                <a:spcPct val="90000"/>
              </a:lnSpc>
            </a:pPr>
            <a:r>
              <a:rPr lang="en-US" sz="4400" dirty="0" smtClean="0">
                <a:latin typeface="Bookman Old Style" pitchFamily="18" charset="0"/>
              </a:rPr>
              <a:t>Office </a:t>
            </a:r>
            <a:r>
              <a:rPr lang="en-US" sz="4400" dirty="0">
                <a:latin typeface="Bookman Old Style" pitchFamily="18" charset="0"/>
              </a:rPr>
              <a:t>Hours </a:t>
            </a:r>
            <a:r>
              <a:rPr lang="en-US" sz="4400" dirty="0" smtClean="0">
                <a:latin typeface="Bookman Old Style" pitchFamily="18" charset="0"/>
              </a:rPr>
              <a:t>10:00 </a:t>
            </a:r>
            <a:r>
              <a:rPr lang="en-US" sz="4400" dirty="0">
                <a:latin typeface="Bookman Old Style" pitchFamily="18" charset="0"/>
              </a:rPr>
              <a:t>a.m. to </a:t>
            </a:r>
            <a:r>
              <a:rPr lang="en-US" sz="4400" dirty="0" smtClean="0">
                <a:latin typeface="Bookman Old Style" pitchFamily="18" charset="0"/>
              </a:rPr>
              <a:t>3:00 </a:t>
            </a:r>
            <a:r>
              <a:rPr lang="en-US" sz="4400" dirty="0">
                <a:latin typeface="Bookman Old Style" pitchFamily="18" charset="0"/>
              </a:rPr>
              <a:t>p.m</a:t>
            </a:r>
            <a:r>
              <a:rPr lang="en-US" sz="4400" dirty="0" smtClean="0">
                <a:latin typeface="Bookman Old Style" pitchFamily="18" charset="0"/>
              </a:rPr>
              <a:t>.</a:t>
            </a:r>
          </a:p>
          <a:p>
            <a:pPr lvl="1">
              <a:lnSpc>
                <a:spcPct val="90000"/>
              </a:lnSpc>
            </a:pPr>
            <a:endParaRPr lang="en-US" sz="2000" b="1" dirty="0">
              <a:latin typeface="Bookman Old Style" pitchFamily="18" charset="0"/>
            </a:endParaRPr>
          </a:p>
          <a:p>
            <a:pPr>
              <a:lnSpc>
                <a:spcPct val="90000"/>
              </a:lnSpc>
            </a:pPr>
            <a:r>
              <a:rPr lang="en-US" sz="5100" b="1" dirty="0">
                <a:latin typeface="Bookman Old Style" pitchFamily="18" charset="0"/>
              </a:rPr>
              <a:t>Student Account </a:t>
            </a:r>
            <a:r>
              <a:rPr lang="en-US" sz="5100" b="1" dirty="0" smtClean="0">
                <a:latin typeface="Bookman Old Style" pitchFamily="18" charset="0"/>
              </a:rPr>
              <a:t>Questions:</a:t>
            </a:r>
          </a:p>
          <a:p>
            <a:pPr>
              <a:lnSpc>
                <a:spcPct val="90000"/>
              </a:lnSpc>
              <a:buNone/>
            </a:pPr>
            <a:endParaRPr lang="en-US" sz="1600" b="1" dirty="0" smtClean="0">
              <a:latin typeface="Bookman Old Style" pitchFamily="18" charset="0"/>
            </a:endParaRPr>
          </a:p>
          <a:p>
            <a:pPr lvl="1">
              <a:lnSpc>
                <a:spcPct val="90000"/>
              </a:lnSpc>
            </a:pPr>
            <a:r>
              <a:rPr lang="en-US" sz="4400" dirty="0" smtClean="0">
                <a:latin typeface="Bookman Old Style" pitchFamily="18" charset="0"/>
              </a:rPr>
              <a:t>BursarsOffice@juniata.edu – best way to contact us, so that we can all access and answer in the most timely manner.</a:t>
            </a:r>
            <a:endParaRPr lang="en-US" sz="4400" dirty="0">
              <a:latin typeface="Bookman Old Style" pitchFamily="18" charset="0"/>
            </a:endParaRPr>
          </a:p>
          <a:p>
            <a:pPr lvl="1">
              <a:lnSpc>
                <a:spcPct val="90000"/>
              </a:lnSpc>
            </a:pPr>
            <a:endParaRPr lang="en-US" sz="2000" b="1" dirty="0" smtClean="0">
              <a:latin typeface="Bookman Old Style" pitchFamily="18" charset="0"/>
            </a:endParaRPr>
          </a:p>
          <a:p>
            <a:pPr lvl="1">
              <a:lnSpc>
                <a:spcPct val="90000"/>
              </a:lnSpc>
            </a:pPr>
            <a:r>
              <a:rPr lang="en-US" sz="4500" dirty="0" smtClean="0">
                <a:latin typeface="Bookman Old Style" pitchFamily="18" charset="0"/>
              </a:rPr>
              <a:t>Lauren Perow</a:t>
            </a:r>
            <a:endParaRPr lang="en-US" sz="4500" dirty="0">
              <a:latin typeface="Bookman Old Style" pitchFamily="18" charset="0"/>
            </a:endParaRPr>
          </a:p>
          <a:p>
            <a:pPr lvl="2">
              <a:lnSpc>
                <a:spcPct val="90000"/>
              </a:lnSpc>
            </a:pPr>
            <a:r>
              <a:rPr lang="en-US" sz="4500" dirty="0">
                <a:latin typeface="Bookman Old Style" pitchFamily="18" charset="0"/>
              </a:rPr>
              <a:t>(</a:t>
            </a:r>
            <a:r>
              <a:rPr lang="en-US" sz="4500" dirty="0" smtClean="0">
                <a:latin typeface="Bookman Old Style" pitchFamily="18" charset="0"/>
              </a:rPr>
              <a:t>814) 641-3302</a:t>
            </a:r>
          </a:p>
          <a:p>
            <a:pPr lvl="2">
              <a:lnSpc>
                <a:spcPct val="90000"/>
              </a:lnSpc>
            </a:pPr>
            <a:endParaRPr lang="en-US" sz="4500" dirty="0">
              <a:latin typeface="Bookman Old Style" pitchFamily="18" charset="0"/>
            </a:endParaRPr>
          </a:p>
          <a:p>
            <a:pPr lvl="1">
              <a:lnSpc>
                <a:spcPct val="90000"/>
              </a:lnSpc>
            </a:pPr>
            <a:r>
              <a:rPr lang="en-US" sz="4500" dirty="0" smtClean="0">
                <a:latin typeface="Bookman Old Style" pitchFamily="18" charset="0"/>
              </a:rPr>
              <a:t>Peggy Lockhoff</a:t>
            </a:r>
          </a:p>
          <a:p>
            <a:pPr lvl="2">
              <a:lnSpc>
                <a:spcPct val="90000"/>
              </a:lnSpc>
            </a:pPr>
            <a:r>
              <a:rPr lang="en-US" sz="3800" dirty="0" smtClean="0">
                <a:latin typeface="Bookman Old Style" pitchFamily="18" charset="0"/>
              </a:rPr>
              <a:t>(814) 641 – 3188</a:t>
            </a:r>
          </a:p>
          <a:p>
            <a:pPr lvl="2">
              <a:lnSpc>
                <a:spcPct val="90000"/>
              </a:lnSpc>
            </a:pPr>
            <a:endParaRPr lang="en-US" sz="3800" dirty="0">
              <a:latin typeface="Bookman Old Style" pitchFamily="18" charset="0"/>
            </a:endParaRPr>
          </a:p>
          <a:p>
            <a:pPr lvl="2">
              <a:lnSpc>
                <a:spcPct val="90000"/>
              </a:lnSpc>
            </a:pPr>
            <a:endParaRPr lang="en-US" sz="3800" dirty="0" smtClean="0">
              <a:latin typeface="Bookman Old Style" pitchFamily="18" charset="0"/>
            </a:endParaRPr>
          </a:p>
          <a:p>
            <a:pPr lvl="1">
              <a:lnSpc>
                <a:spcPct val="90000"/>
              </a:lnSpc>
            </a:pPr>
            <a:endParaRPr lang="en-US" sz="1800" b="1" dirty="0"/>
          </a:p>
        </p:txBody>
      </p:sp>
      <p:sp>
        <p:nvSpPr>
          <p:cNvPr id="227330" name="Rectangle 2"/>
          <p:cNvSpPr>
            <a:spLocks noGrp="1" noRot="1" noChangeArrowheads="1"/>
          </p:cNvSpPr>
          <p:nvPr>
            <p:ph type="title"/>
          </p:nvPr>
        </p:nvSpPr>
        <p:spPr>
          <a:xfrm>
            <a:off x="457200" y="304800"/>
            <a:ext cx="8229600" cy="1143000"/>
          </a:xfrm>
        </p:spPr>
        <p:txBody>
          <a:bodyPr>
            <a:noAutofit/>
          </a:bodyPr>
          <a:lstStyle/>
          <a:p>
            <a:pPr algn="ctr"/>
            <a:r>
              <a:rPr lang="en-US" sz="4000" dirty="0">
                <a:latin typeface="Bookman Old Style" pitchFamily="18" charset="0"/>
              </a:rPr>
              <a:t>GENERAL CONTACT INFORMATION</a:t>
            </a:r>
          </a:p>
        </p:txBody>
      </p:sp>
    </p:spTree>
    <p:extLst>
      <p:ext uri="{BB962C8B-B14F-4D97-AF65-F5344CB8AC3E}">
        <p14:creationId xmlns:p14="http://schemas.microsoft.com/office/powerpoint/2010/main" val="30447141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Rot="1" noChangeArrowheads="1"/>
          </p:cNvSpPr>
          <p:nvPr>
            <p:ph type="title"/>
          </p:nvPr>
        </p:nvSpPr>
        <p:spPr>
          <a:xfrm>
            <a:off x="457200" y="244475"/>
            <a:ext cx="8385175" cy="974725"/>
          </a:xfrm>
        </p:spPr>
        <p:txBody>
          <a:bodyPr>
            <a:normAutofit fontScale="90000"/>
          </a:bodyPr>
          <a:lstStyle/>
          <a:p>
            <a:pPr algn="ctr"/>
            <a:r>
              <a:rPr lang="en-US" sz="4000" dirty="0" smtClean="0">
                <a:latin typeface="Bookman Old Style" pitchFamily="18" charset="0"/>
              </a:rPr>
              <a:t>Things for You or Your Student to Do</a:t>
            </a:r>
            <a:endParaRPr lang="en-US" sz="4000" dirty="0">
              <a:latin typeface="Bookman Old Style" pitchFamily="18" charset="0"/>
            </a:endParaRPr>
          </a:p>
        </p:txBody>
      </p:sp>
      <p:sp>
        <p:nvSpPr>
          <p:cNvPr id="5" name="TextBox 4"/>
          <p:cNvSpPr txBox="1"/>
          <p:nvPr/>
        </p:nvSpPr>
        <p:spPr>
          <a:xfrm>
            <a:off x="228600" y="1295400"/>
            <a:ext cx="8686800" cy="4801314"/>
          </a:xfrm>
          <a:prstGeom prst="rect">
            <a:avLst/>
          </a:prstGeom>
          <a:noFill/>
        </p:spPr>
        <p:txBody>
          <a:bodyPr wrap="square" rtlCol="0">
            <a:spAutoFit/>
          </a:bodyPr>
          <a:lstStyle/>
          <a:p>
            <a:pPr marL="342900" indent="-342900" eaLnBrk="1" hangingPunct="1">
              <a:lnSpc>
                <a:spcPct val="150000"/>
              </a:lnSpc>
              <a:buFont typeface="Arial" pitchFamily="34" charset="0"/>
              <a:buChar char="•"/>
              <a:tabLst>
                <a:tab pos="-457200" algn="l"/>
              </a:tabLst>
            </a:pPr>
            <a:r>
              <a:rPr lang="en-US" sz="2800" dirty="0" smtClean="0">
                <a:ea typeface="Times New Roman" pitchFamily="18" charset="0"/>
                <a:cs typeface="Times New Roman" pitchFamily="18" charset="0"/>
              </a:rPr>
              <a:t>Electronic Billing System.  </a:t>
            </a:r>
          </a:p>
          <a:p>
            <a:pPr marL="800100" lvl="1" indent="-342900" eaLnBrk="1" hangingPunct="1">
              <a:lnSpc>
                <a:spcPct val="150000"/>
              </a:lnSpc>
              <a:buFont typeface="Arial" pitchFamily="34" charset="0"/>
              <a:buChar char="•"/>
              <a:tabLst>
                <a:tab pos="-457200" algn="l"/>
              </a:tabLst>
            </a:pPr>
            <a:r>
              <a:rPr lang="en-US" sz="2400" b="0" dirty="0" smtClean="0">
                <a:ea typeface="Times New Roman" pitchFamily="18" charset="0"/>
                <a:cs typeface="Times New Roman" pitchFamily="18" charset="0"/>
              </a:rPr>
              <a:t>In order for </a:t>
            </a:r>
            <a:r>
              <a:rPr lang="en-US" sz="2400" b="0" u="sng" dirty="0" smtClean="0">
                <a:ea typeface="Times New Roman" pitchFamily="18" charset="0"/>
                <a:cs typeface="Times New Roman" pitchFamily="18" charset="0"/>
              </a:rPr>
              <a:t>anyone</a:t>
            </a:r>
            <a:r>
              <a:rPr lang="en-US" sz="2400" b="0" dirty="0" smtClean="0">
                <a:ea typeface="Times New Roman" pitchFamily="18" charset="0"/>
                <a:cs typeface="Times New Roman" pitchFamily="18" charset="0"/>
              </a:rPr>
              <a:t> other than the student to view bills, the student must authorize that individual.</a:t>
            </a:r>
          </a:p>
          <a:p>
            <a:pPr marL="342900" indent="-342900" eaLnBrk="1" hangingPunct="1">
              <a:lnSpc>
                <a:spcPct val="150000"/>
              </a:lnSpc>
              <a:buFont typeface="Arial" pitchFamily="34" charset="0"/>
              <a:buChar char="•"/>
              <a:tabLst>
                <a:tab pos="-457200" algn="l"/>
              </a:tabLst>
            </a:pPr>
            <a:r>
              <a:rPr lang="en-US" sz="2800" dirty="0" smtClean="0">
                <a:ea typeface="Times New Roman" pitchFamily="18" charset="0"/>
                <a:cs typeface="Times New Roman" pitchFamily="18" charset="0"/>
              </a:rPr>
              <a:t>Credit Balances /Overpayments </a:t>
            </a:r>
          </a:p>
          <a:p>
            <a:pPr marL="800100" lvl="1" indent="-342900" eaLnBrk="1" hangingPunct="1">
              <a:lnSpc>
                <a:spcPct val="150000"/>
              </a:lnSpc>
              <a:buFont typeface="Arial" pitchFamily="34" charset="0"/>
              <a:buChar char="•"/>
              <a:tabLst>
                <a:tab pos="-457200" algn="l"/>
              </a:tabLst>
            </a:pPr>
            <a:r>
              <a:rPr lang="en-US" sz="2400" b="0" dirty="0" smtClean="0">
                <a:ea typeface="Times New Roman" pitchFamily="18" charset="0"/>
                <a:cs typeface="Times New Roman" pitchFamily="18" charset="0"/>
              </a:rPr>
              <a:t>E-refund to any account the student specifies. Sign up via the College’s portal.</a:t>
            </a:r>
          </a:p>
          <a:p>
            <a:pPr marL="342900" indent="-342900" eaLnBrk="1" hangingPunct="1">
              <a:lnSpc>
                <a:spcPct val="150000"/>
              </a:lnSpc>
              <a:buFont typeface="Arial" pitchFamily="34" charset="0"/>
              <a:buChar char="•"/>
              <a:tabLst>
                <a:tab pos="-457200" algn="l"/>
              </a:tabLst>
            </a:pPr>
            <a:r>
              <a:rPr lang="en-US" sz="2800" dirty="0" smtClean="0">
                <a:ea typeface="Times New Roman" pitchFamily="18" charset="0"/>
                <a:cs typeface="Times New Roman" pitchFamily="18" charset="0"/>
              </a:rPr>
              <a:t>Student Insurance Waiver online</a:t>
            </a:r>
          </a:p>
          <a:p>
            <a:pPr marL="800100" lvl="1" indent="-342900" eaLnBrk="1" hangingPunct="1">
              <a:lnSpc>
                <a:spcPct val="150000"/>
              </a:lnSpc>
              <a:buFont typeface="Arial" pitchFamily="34" charset="0"/>
              <a:buChar char="•"/>
              <a:tabLst>
                <a:tab pos="-457200" algn="l"/>
              </a:tabLst>
            </a:pPr>
            <a:r>
              <a:rPr lang="en-US" sz="2400" b="0" dirty="0" smtClean="0">
                <a:ea typeface="Times New Roman" pitchFamily="18" charset="0"/>
                <a:cs typeface="Times New Roman" pitchFamily="18" charset="0"/>
              </a:rPr>
              <a:t>www.firststudent.com</a:t>
            </a:r>
          </a:p>
        </p:txBody>
      </p:sp>
    </p:spTree>
    <p:extLst>
      <p:ext uri="{BB962C8B-B14F-4D97-AF65-F5344CB8AC3E}">
        <p14:creationId xmlns:p14="http://schemas.microsoft.com/office/powerpoint/2010/main" val="31171763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1" name="Rectangle 3"/>
          <p:cNvSpPr>
            <a:spLocks noGrp="1" noRot="1" noChangeArrowheads="1"/>
          </p:cNvSpPr>
          <p:nvPr>
            <p:ph idx="1"/>
          </p:nvPr>
        </p:nvSpPr>
        <p:spPr>
          <a:xfrm>
            <a:off x="228600" y="1600200"/>
            <a:ext cx="8915400" cy="4635691"/>
          </a:xfrm>
        </p:spPr>
        <p:txBody>
          <a:bodyPr>
            <a:normAutofit/>
          </a:bodyPr>
          <a:lstStyle/>
          <a:p>
            <a:pPr algn="ctr">
              <a:lnSpc>
                <a:spcPct val="90000"/>
              </a:lnSpc>
              <a:buFont typeface="Wingdings" pitchFamily="2" charset="2"/>
              <a:buNone/>
            </a:pPr>
            <a:r>
              <a:rPr lang="en-US" sz="2800" b="1" dirty="0" smtClean="0"/>
              <a:t>				</a:t>
            </a:r>
            <a:endParaRPr lang="en-US" sz="2800" b="1" dirty="0"/>
          </a:p>
        </p:txBody>
      </p:sp>
      <p:sp>
        <p:nvSpPr>
          <p:cNvPr id="242690" name="Rectangle 2"/>
          <p:cNvSpPr>
            <a:spLocks noGrp="1" noRot="1" noChangeArrowheads="1"/>
          </p:cNvSpPr>
          <p:nvPr>
            <p:ph type="title"/>
          </p:nvPr>
        </p:nvSpPr>
        <p:spPr>
          <a:xfrm>
            <a:off x="457200" y="0"/>
            <a:ext cx="8229600" cy="792162"/>
          </a:xfrm>
        </p:spPr>
        <p:txBody>
          <a:bodyPr>
            <a:noAutofit/>
          </a:bodyPr>
          <a:lstStyle/>
          <a:p>
            <a:pPr algn="ctr"/>
            <a:r>
              <a:rPr lang="en-US" sz="3600" dirty="0" smtClean="0">
                <a:latin typeface="Bookman Old Style" pitchFamily="18" charset="0"/>
              </a:rPr>
              <a:t>The Billing Process</a:t>
            </a:r>
            <a:endParaRPr lang="en-US" sz="3600" dirty="0">
              <a:latin typeface="Bookman Old Style" pitchFamily="18" charset="0"/>
            </a:endParaRPr>
          </a:p>
        </p:txBody>
      </p:sp>
      <p:sp>
        <p:nvSpPr>
          <p:cNvPr id="70658" name="Rectangle 2"/>
          <p:cNvSpPr>
            <a:spLocks noChangeArrowheads="1"/>
          </p:cNvSpPr>
          <p:nvPr/>
        </p:nvSpPr>
        <p:spPr bwMode="auto">
          <a:xfrm>
            <a:off x="457200" y="1371600"/>
            <a:ext cx="8305800"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eaLnBrk="1" hangingPunct="1">
              <a:lnSpc>
                <a:spcPct val="150000"/>
              </a:lnSpc>
              <a:buFont typeface="Arial" pitchFamily="34" charset="0"/>
              <a:buChar char="•"/>
              <a:tabLst>
                <a:tab pos="-457200" algn="l"/>
              </a:tabLst>
            </a:pPr>
            <a:r>
              <a:rPr lang="en-US" sz="2000" b="0" dirty="0" smtClean="0">
                <a:latin typeface="CG Times" charset="0"/>
                <a:ea typeface="Times New Roman" pitchFamily="18" charset="0"/>
                <a:cs typeface="Times New Roman" pitchFamily="18" charset="0"/>
              </a:rPr>
              <a:t>  </a:t>
            </a:r>
            <a:r>
              <a:rPr lang="en-US" sz="2800" dirty="0" smtClean="0">
                <a:ea typeface="Times New Roman" pitchFamily="18" charset="0"/>
                <a:cs typeface="Times New Roman" pitchFamily="18" charset="0"/>
              </a:rPr>
              <a:t>Email – totally online</a:t>
            </a:r>
          </a:p>
          <a:p>
            <a:pPr lvl="2" eaLnBrk="1" hangingPunct="1">
              <a:lnSpc>
                <a:spcPct val="150000"/>
              </a:lnSpc>
              <a:buFont typeface="Arial" pitchFamily="34" charset="0"/>
              <a:buChar char="•"/>
              <a:tabLst>
                <a:tab pos="-457200" algn="l"/>
              </a:tabLst>
            </a:pPr>
            <a:r>
              <a:rPr kumimoji="0" lang="en-US" sz="2400" b="0" i="0" u="none" strike="noStrike" cap="none" normalizeH="0" baseline="0" dirty="0" smtClean="0">
                <a:ln>
                  <a:noFill/>
                </a:ln>
                <a:solidFill>
                  <a:schemeClr val="tx1"/>
                </a:solidFill>
                <a:effectLst/>
                <a:ea typeface="Times New Roman" pitchFamily="18" charset="0"/>
                <a:cs typeface="Times New Roman" pitchFamily="18" charset="0"/>
              </a:rPr>
              <a:t>Students</a:t>
            </a:r>
            <a:r>
              <a:rPr kumimoji="0" lang="en-US" sz="2400" b="0" i="0" u="none" strike="noStrike" cap="none" normalizeH="0" dirty="0" smtClean="0">
                <a:ln>
                  <a:noFill/>
                </a:ln>
                <a:solidFill>
                  <a:schemeClr val="tx1"/>
                </a:solidFill>
                <a:effectLst/>
                <a:ea typeface="Times New Roman" pitchFamily="18" charset="0"/>
                <a:cs typeface="Times New Roman" pitchFamily="18" charset="0"/>
              </a:rPr>
              <a:t> Attention + Anyone authorized by Student</a:t>
            </a:r>
            <a:endParaRPr kumimoji="0" lang="en-US" sz="2400" b="0" i="0" u="none" strike="noStrike" cap="none" normalizeH="0" baseline="0" dirty="0" smtClean="0">
              <a:ln>
                <a:noFill/>
              </a:ln>
              <a:solidFill>
                <a:schemeClr val="tx1"/>
              </a:solidFill>
              <a:effectLst/>
              <a:ea typeface="Times New Roman" pitchFamily="18" charset="0"/>
              <a:cs typeface="Times New Roman" pitchFamily="18" charset="0"/>
            </a:endParaRPr>
          </a:p>
          <a:p>
            <a:pPr lvl="2" eaLnBrk="1" hangingPunct="1">
              <a:lnSpc>
                <a:spcPct val="150000"/>
              </a:lnSpc>
              <a:buFont typeface="Arial" pitchFamily="34" charset="0"/>
              <a:buChar char="•"/>
              <a:tabLst>
                <a:tab pos="-457200" algn="l"/>
              </a:tabLst>
            </a:pPr>
            <a:r>
              <a:rPr lang="en-US" sz="2400" b="0" dirty="0" smtClean="0">
                <a:ea typeface="Times New Roman" pitchFamily="18" charset="0"/>
                <a:cs typeface="Times New Roman" pitchFamily="18" charset="0"/>
              </a:rPr>
              <a:t>Fall - </a:t>
            </a:r>
            <a:r>
              <a:rPr kumimoji="0" lang="en-US" sz="2400" b="0" i="0" u="none" strike="noStrike" cap="none" normalizeH="0" baseline="0" dirty="0" smtClean="0">
                <a:ln>
                  <a:noFill/>
                </a:ln>
                <a:solidFill>
                  <a:schemeClr val="tx1"/>
                </a:solidFill>
                <a:effectLst/>
                <a:ea typeface="Times New Roman" pitchFamily="18" charset="0"/>
                <a:cs typeface="Times New Roman" pitchFamily="18" charset="0"/>
              </a:rPr>
              <a:t>first week of July.  Payment is due August </a:t>
            </a:r>
            <a:r>
              <a:rPr lang="en-US" sz="2400" b="0" dirty="0">
                <a:ea typeface="Times New Roman" pitchFamily="18" charset="0"/>
                <a:cs typeface="Times New Roman" pitchFamily="18" charset="0"/>
              </a:rPr>
              <a:t>8</a:t>
            </a:r>
            <a:r>
              <a:rPr lang="en-US" sz="2400" b="0" baseline="30000" dirty="0" smtClean="0">
                <a:ea typeface="Times New Roman" pitchFamily="18" charset="0"/>
                <a:cs typeface="Times New Roman" pitchFamily="18" charset="0"/>
              </a:rPr>
              <a:t>th,</a:t>
            </a:r>
            <a:r>
              <a:rPr lang="en-US" sz="2400" b="0" dirty="0" smtClean="0">
                <a:ea typeface="Times New Roman" pitchFamily="18" charset="0"/>
                <a:cs typeface="Times New Roman" pitchFamily="18" charset="0"/>
              </a:rPr>
              <a:t> 2016</a:t>
            </a:r>
            <a:r>
              <a:rPr kumimoji="0" lang="en-US" sz="2400" b="0" i="0" u="none" strike="noStrike" cap="none" normalizeH="0" baseline="0" dirty="0" smtClean="0">
                <a:ln>
                  <a:noFill/>
                </a:ln>
                <a:solidFill>
                  <a:schemeClr val="tx1"/>
                </a:solidFill>
                <a:effectLst/>
                <a:ea typeface="Times New Roman" pitchFamily="18" charset="0"/>
                <a:cs typeface="Times New Roman" pitchFamily="18" charset="0"/>
              </a:rPr>
              <a:t>.</a:t>
            </a:r>
          </a:p>
          <a:p>
            <a:pPr lvl="2" eaLnBrk="1" hangingPunct="1">
              <a:lnSpc>
                <a:spcPct val="150000"/>
              </a:lnSpc>
              <a:buFont typeface="Arial" pitchFamily="34" charset="0"/>
              <a:buChar char="•"/>
              <a:tabLst>
                <a:tab pos="-457200" algn="l"/>
              </a:tabLst>
            </a:pPr>
            <a:r>
              <a:rPr kumimoji="0" lang="en-US" sz="2400" b="0" i="0" u="none" strike="noStrike" cap="none" normalizeH="0" baseline="0" dirty="0" smtClean="0">
                <a:ln>
                  <a:noFill/>
                </a:ln>
                <a:solidFill>
                  <a:schemeClr val="tx1"/>
                </a:solidFill>
                <a:effectLst/>
                <a:ea typeface="Times New Roman" pitchFamily="18" charset="0"/>
                <a:cs typeface="Times New Roman" pitchFamily="18" charset="0"/>
              </a:rPr>
              <a:t>Spring - early in December, due January 2nd, 2017.</a:t>
            </a:r>
          </a:p>
          <a:p>
            <a:pPr marL="457200" marR="0" lvl="1" indent="0" algn="l" defTabSz="914400" rtl="0" eaLnBrk="1" fontAlgn="base" latinLnBrk="0" hangingPunct="1">
              <a:lnSpc>
                <a:spcPct val="150000"/>
              </a:lnSpc>
              <a:spcBef>
                <a:spcPct val="0"/>
              </a:spcBef>
              <a:spcAft>
                <a:spcPct val="0"/>
              </a:spcAft>
              <a:buClrTx/>
              <a:buSzTx/>
              <a:buFont typeface="Arial" pitchFamily="34" charset="0"/>
              <a:buChar char="•"/>
              <a:tabLst>
                <a:tab pos="-457200" algn="l"/>
              </a:tabLst>
            </a:pPr>
            <a:endParaRPr kumimoji="0" lang="en-US" sz="1200" b="0" i="0" u="none" strike="noStrike" cap="none" normalizeH="0" baseline="0" dirty="0" smtClean="0">
              <a:ln>
                <a:noFill/>
              </a:ln>
              <a:solidFill>
                <a:schemeClr val="tx1"/>
              </a:solidFill>
              <a:effectLst/>
            </a:endParaRPr>
          </a:p>
          <a:p>
            <a:pPr lvl="2" eaLnBrk="1" hangingPunct="1">
              <a:lnSpc>
                <a:spcPct val="150000"/>
              </a:lnSpc>
              <a:tabLst>
                <a:tab pos="-457200" algn="l"/>
              </a:tabLst>
            </a:pPr>
            <a:r>
              <a:rPr lang="en-US" sz="2000" b="0" dirty="0" smtClean="0">
                <a:latin typeface="CG Times" charset="0"/>
                <a:ea typeface="Times New Roman" pitchFamily="18" charset="0"/>
                <a:cs typeface="Times New Roman" pitchFamily="18" charset="0"/>
              </a:rPr>
              <a:t>.</a:t>
            </a:r>
          </a:p>
        </p:txBody>
      </p:sp>
    </p:spTree>
    <p:extLst>
      <p:ext uri="{BB962C8B-B14F-4D97-AF65-F5344CB8AC3E}">
        <p14:creationId xmlns:p14="http://schemas.microsoft.com/office/powerpoint/2010/main" val="37247889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5105400"/>
          </a:xfrm>
        </p:spPr>
        <p:txBody>
          <a:bodyPr>
            <a:normAutofit fontScale="77500" lnSpcReduction="20000"/>
          </a:bodyPr>
          <a:lstStyle/>
          <a:p>
            <a:pPr marL="201168" indent="0">
              <a:lnSpc>
                <a:spcPct val="150000"/>
              </a:lnSpc>
              <a:buClrTx/>
              <a:buFont typeface="Arial" pitchFamily="34" charset="0"/>
              <a:buChar char="•"/>
              <a:tabLst>
                <a:tab pos="-457200" algn="l"/>
              </a:tabLst>
            </a:pPr>
            <a:r>
              <a:rPr lang="en-US" sz="3400" b="1" dirty="0" smtClean="0">
                <a:latin typeface="Bookman Old Style" pitchFamily="18" charset="0"/>
                <a:ea typeface="Times New Roman" pitchFamily="18" charset="0"/>
                <a:cs typeface="Times New Roman" pitchFamily="18" charset="0"/>
              </a:rPr>
              <a:t>Statement Info</a:t>
            </a:r>
          </a:p>
          <a:p>
            <a:pPr lvl="1">
              <a:lnSpc>
                <a:spcPct val="150000"/>
              </a:lnSpc>
              <a:buFont typeface="Arial" pitchFamily="34" charset="0"/>
              <a:buChar char="•"/>
              <a:tabLst>
                <a:tab pos="-457200" algn="l"/>
              </a:tabLst>
            </a:pPr>
            <a:r>
              <a:rPr lang="en-US" sz="2800" dirty="0" smtClean="0">
                <a:latin typeface="Bookman Old Style" pitchFamily="18" charset="0"/>
                <a:ea typeface="Times New Roman" pitchFamily="18" charset="0"/>
                <a:cs typeface="Times New Roman" pitchFamily="18" charset="0"/>
              </a:rPr>
              <a:t>First statement reflects all charges and credits known at that time.</a:t>
            </a:r>
          </a:p>
          <a:p>
            <a:pPr lvl="1">
              <a:lnSpc>
                <a:spcPct val="150000"/>
              </a:lnSpc>
              <a:buNone/>
              <a:tabLst>
                <a:tab pos="-457200" algn="l"/>
              </a:tabLst>
            </a:pPr>
            <a:endParaRPr lang="en-US" sz="2600" dirty="0" smtClean="0">
              <a:latin typeface="Bookman Old Style" pitchFamily="18" charset="0"/>
              <a:ea typeface="Times New Roman" pitchFamily="18" charset="0"/>
              <a:cs typeface="Times New Roman" pitchFamily="18" charset="0"/>
            </a:endParaRPr>
          </a:p>
          <a:p>
            <a:pPr lvl="1">
              <a:lnSpc>
                <a:spcPct val="150000"/>
              </a:lnSpc>
              <a:buFont typeface="Arial" pitchFamily="34" charset="0"/>
              <a:buChar char="•"/>
              <a:tabLst>
                <a:tab pos="-457200" algn="l"/>
              </a:tabLst>
            </a:pPr>
            <a:r>
              <a:rPr lang="en-US" sz="3100" dirty="0" smtClean="0">
                <a:latin typeface="Bookman Old Style" pitchFamily="18" charset="0"/>
                <a:ea typeface="Times New Roman" pitchFamily="18" charset="0"/>
                <a:cs typeface="Times New Roman" pitchFamily="18" charset="0"/>
              </a:rPr>
              <a:t>Second statement for each semester approx two-three weeks after the start of the semester, reflects any adjustments for late awards and changes to registration.</a:t>
            </a:r>
          </a:p>
          <a:p>
            <a:pPr lvl="1">
              <a:lnSpc>
                <a:spcPct val="150000"/>
              </a:lnSpc>
              <a:buFont typeface="Arial" pitchFamily="34" charset="0"/>
              <a:buChar char="•"/>
              <a:tabLst>
                <a:tab pos="-457200" algn="l"/>
              </a:tabLst>
            </a:pPr>
            <a:endParaRPr lang="en-US" sz="2600" dirty="0" smtClean="0">
              <a:latin typeface="Bookman Old Style" pitchFamily="18" charset="0"/>
              <a:ea typeface="Times New Roman" pitchFamily="18" charset="0"/>
              <a:cs typeface="Times New Roman" pitchFamily="18" charset="0"/>
            </a:endParaRPr>
          </a:p>
          <a:p>
            <a:pPr lvl="1">
              <a:lnSpc>
                <a:spcPct val="150000"/>
              </a:lnSpc>
              <a:buFont typeface="Arial" pitchFamily="34" charset="0"/>
              <a:buChar char="•"/>
              <a:tabLst>
                <a:tab pos="-457200" algn="l"/>
              </a:tabLst>
            </a:pPr>
            <a:r>
              <a:rPr lang="en-US" sz="3100" dirty="0" smtClean="0">
                <a:latin typeface="Bookman Old Style" pitchFamily="18" charset="0"/>
                <a:ea typeface="Times New Roman" pitchFamily="18" charset="0"/>
                <a:cs typeface="Times New Roman" pitchFamily="18" charset="0"/>
              </a:rPr>
              <a:t>Monthly statements until semester ends.</a:t>
            </a:r>
          </a:p>
          <a:p>
            <a:pPr lvl="2">
              <a:lnSpc>
                <a:spcPct val="150000"/>
              </a:lnSpc>
              <a:tabLst>
                <a:tab pos="-457200" algn="l"/>
              </a:tabLst>
            </a:pPr>
            <a:endParaRPr lang="en-US" sz="2000" dirty="0" smtClean="0">
              <a:latin typeface="CG Times" charset="0"/>
              <a:ea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algn="ctr"/>
            <a:r>
              <a:rPr lang="en-US" sz="3600" dirty="0" smtClean="0">
                <a:latin typeface="Bookman Old Style" pitchFamily="18" charset="0"/>
              </a:rPr>
              <a:t>Billing Process Continued</a:t>
            </a:r>
            <a:endParaRPr lang="en-US" sz="3600" dirty="0">
              <a:latin typeface="Bookman Old Style" pitchFamily="18" charset="0"/>
            </a:endParaRPr>
          </a:p>
        </p:txBody>
      </p:sp>
    </p:spTree>
    <p:extLst>
      <p:ext uri="{BB962C8B-B14F-4D97-AF65-F5344CB8AC3E}">
        <p14:creationId xmlns:p14="http://schemas.microsoft.com/office/powerpoint/2010/main" val="5837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334000"/>
          </a:xfrm>
        </p:spPr>
        <p:txBody>
          <a:bodyPr>
            <a:normAutofit fontScale="55000" lnSpcReduction="20000"/>
          </a:bodyPr>
          <a:lstStyle/>
          <a:p>
            <a:pPr>
              <a:buFont typeface="Arial" pitchFamily="34" charset="0"/>
              <a:buChar char="•"/>
            </a:pPr>
            <a:r>
              <a:rPr lang="en-US" sz="5100" b="1" dirty="0" smtClean="0">
                <a:latin typeface="Bookman Old Style" pitchFamily="18" charset="0"/>
              </a:rPr>
              <a:t>First Time Freshman Students</a:t>
            </a:r>
          </a:p>
          <a:p>
            <a:pPr lvl="1">
              <a:buFont typeface="Arial" pitchFamily="34" charset="0"/>
              <a:buChar char="•"/>
            </a:pPr>
            <a:r>
              <a:rPr lang="en-US" sz="4400" dirty="0" smtClean="0">
                <a:latin typeface="Bookman Old Style" pitchFamily="18" charset="0"/>
              </a:rPr>
              <a:t>First Semester </a:t>
            </a:r>
          </a:p>
          <a:p>
            <a:pPr lvl="2">
              <a:buFont typeface="Arial" pitchFamily="34" charset="0"/>
              <a:buChar char="•"/>
            </a:pPr>
            <a:r>
              <a:rPr lang="en-US" sz="3600" dirty="0" smtClean="0">
                <a:latin typeface="Bookman Old Style" pitchFamily="18" charset="0"/>
              </a:rPr>
              <a:t>19 Meals per Week + $50 DCB - $2710</a:t>
            </a:r>
          </a:p>
          <a:p>
            <a:pPr lvl="1">
              <a:buFont typeface="Arial" pitchFamily="34" charset="0"/>
              <a:buChar char="•"/>
            </a:pPr>
            <a:r>
              <a:rPr lang="en-US" sz="4400" dirty="0" smtClean="0">
                <a:latin typeface="Bookman Old Style" pitchFamily="18" charset="0"/>
              </a:rPr>
              <a:t>Second semester</a:t>
            </a:r>
          </a:p>
          <a:p>
            <a:pPr lvl="2">
              <a:buFont typeface="Arial" pitchFamily="34" charset="0"/>
              <a:buChar char="•"/>
            </a:pPr>
            <a:r>
              <a:rPr lang="en-US" sz="3600" dirty="0" smtClean="0">
                <a:latin typeface="Bookman Old Style" pitchFamily="18" charset="0"/>
              </a:rPr>
              <a:t>19 Meals per Week + $50 DCB - $2710</a:t>
            </a:r>
          </a:p>
          <a:p>
            <a:pPr lvl="2">
              <a:buFont typeface="Arial" pitchFamily="34" charset="0"/>
              <a:buChar char="•"/>
            </a:pPr>
            <a:r>
              <a:rPr lang="en-US" sz="3600" dirty="0" smtClean="0">
                <a:latin typeface="Bookman Old Style" pitchFamily="18" charset="0"/>
              </a:rPr>
              <a:t>16 Meals per Week + $125 DCB - $2710</a:t>
            </a:r>
          </a:p>
          <a:p>
            <a:pPr lvl="1">
              <a:buFont typeface="Arial" pitchFamily="34" charset="0"/>
              <a:buChar char="•"/>
            </a:pPr>
            <a:r>
              <a:rPr lang="en-US" sz="4400" dirty="0" smtClean="0">
                <a:latin typeface="Bookman Old Style" pitchFamily="18" charset="0"/>
              </a:rPr>
              <a:t>All Remaining Years</a:t>
            </a:r>
          </a:p>
          <a:p>
            <a:pPr lvl="1">
              <a:buFont typeface="Arial" pitchFamily="34" charset="0"/>
              <a:buChar char="•"/>
            </a:pPr>
            <a:r>
              <a:rPr lang="en-US" sz="4400" dirty="0" smtClean="0">
                <a:latin typeface="Bookman Old Style" pitchFamily="18" charset="0"/>
              </a:rPr>
              <a:t>Can select from a variety of plan combinations.</a:t>
            </a:r>
          </a:p>
          <a:p>
            <a:pPr lvl="1">
              <a:buFont typeface="Arial" pitchFamily="34" charset="0"/>
              <a:buChar char="•"/>
            </a:pPr>
            <a:endParaRPr lang="en-US" sz="1200" dirty="0" smtClean="0">
              <a:latin typeface="Bookman Old Style" pitchFamily="18" charset="0"/>
            </a:endParaRPr>
          </a:p>
          <a:p>
            <a:pPr>
              <a:buFont typeface="Arial" pitchFamily="34" charset="0"/>
              <a:buChar char="•"/>
            </a:pPr>
            <a:r>
              <a:rPr lang="en-US" sz="5100" b="1" dirty="0" smtClean="0">
                <a:latin typeface="Bookman Old Style" pitchFamily="18" charset="0"/>
              </a:rPr>
              <a:t>DCB’s – Declining Balance Dollars</a:t>
            </a:r>
          </a:p>
          <a:p>
            <a:pPr lvl="1">
              <a:buFont typeface="Arial" pitchFamily="34" charset="0"/>
              <a:buChar char="•"/>
            </a:pPr>
            <a:r>
              <a:rPr lang="en-US" sz="4400" dirty="0" smtClean="0">
                <a:latin typeface="Bookman Old Style" pitchFamily="18" charset="0"/>
              </a:rPr>
              <a:t> “Buckets”</a:t>
            </a:r>
          </a:p>
          <a:p>
            <a:pPr lvl="2">
              <a:buFont typeface="Arial" pitchFamily="34" charset="0"/>
              <a:buChar char="•"/>
            </a:pPr>
            <a:r>
              <a:rPr lang="en-US" sz="3600" dirty="0" smtClean="0">
                <a:latin typeface="Bookman Old Style" pitchFamily="18" charset="0"/>
              </a:rPr>
              <a:t>DCB –part of meal plan choice as in above</a:t>
            </a:r>
          </a:p>
          <a:p>
            <a:pPr lvl="2">
              <a:buFont typeface="Arial" pitchFamily="34" charset="0"/>
              <a:buChar char="•"/>
            </a:pPr>
            <a:r>
              <a:rPr lang="en-US" sz="3600" dirty="0" smtClean="0">
                <a:latin typeface="Bookman Old Style" pitchFamily="18" charset="0"/>
              </a:rPr>
              <a:t>ADD$ - Additional dollars purchased separately.</a:t>
            </a:r>
          </a:p>
          <a:p>
            <a:pPr lvl="2">
              <a:buFont typeface="Arial" pitchFamily="34" charset="0"/>
              <a:buChar char="•"/>
            </a:pPr>
            <a:endParaRPr lang="en-US" sz="3600" dirty="0" smtClean="0">
              <a:latin typeface="Bookman Old Style" pitchFamily="18" charset="0"/>
            </a:endParaRPr>
          </a:p>
          <a:p>
            <a:pPr lvl="1">
              <a:buFont typeface="Arial" pitchFamily="34" charset="0"/>
              <a:buChar char="•"/>
            </a:pPr>
            <a:r>
              <a:rPr lang="en-US" sz="4400" dirty="0" smtClean="0">
                <a:latin typeface="Bookman Old Style" pitchFamily="18" charset="0"/>
              </a:rPr>
              <a:t>Bookstore</a:t>
            </a:r>
            <a:endParaRPr lang="en-US" sz="3300" dirty="0" smtClean="0">
              <a:latin typeface="Bookman Old Style" pitchFamily="18" charset="0"/>
            </a:endParaRPr>
          </a:p>
        </p:txBody>
      </p:sp>
      <p:sp>
        <p:nvSpPr>
          <p:cNvPr id="3" name="Title 2"/>
          <p:cNvSpPr>
            <a:spLocks noGrp="1"/>
          </p:cNvSpPr>
          <p:nvPr>
            <p:ph type="title"/>
          </p:nvPr>
        </p:nvSpPr>
        <p:spPr>
          <a:xfrm>
            <a:off x="609600" y="274638"/>
            <a:ext cx="8077200" cy="792162"/>
          </a:xfrm>
        </p:spPr>
        <p:txBody>
          <a:bodyPr>
            <a:normAutofit/>
          </a:bodyPr>
          <a:lstStyle/>
          <a:p>
            <a:pPr algn="ctr"/>
            <a:r>
              <a:rPr lang="en-US" sz="3600" dirty="0" smtClean="0">
                <a:latin typeface="Bookman Old Style" pitchFamily="18" charset="0"/>
              </a:rPr>
              <a:t>Meal Plans</a:t>
            </a:r>
            <a:endParaRPr lang="en-US" sz="3600" dirty="0">
              <a:latin typeface="Bookman Old Style" pitchFamily="18" charset="0"/>
            </a:endParaRPr>
          </a:p>
        </p:txBody>
      </p:sp>
    </p:spTree>
    <p:extLst>
      <p:ext uri="{BB962C8B-B14F-4D97-AF65-F5344CB8AC3E}">
        <p14:creationId xmlns:p14="http://schemas.microsoft.com/office/powerpoint/2010/main" val="1069195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071872"/>
          </a:xfrm>
        </p:spPr>
        <p:txBody>
          <a:bodyPr>
            <a:noAutofit/>
          </a:bodyPr>
          <a:lstStyle/>
          <a:p>
            <a:pPr>
              <a:buFont typeface="Arial" pitchFamily="34" charset="0"/>
              <a:buChar char="•"/>
            </a:pPr>
            <a:r>
              <a:rPr lang="en-US" sz="2800" dirty="0" smtClean="0">
                <a:latin typeface="Bookman Old Style" pitchFamily="18" charset="0"/>
              </a:rPr>
              <a:t>Basic Coverage - $1,556.00 per year</a:t>
            </a:r>
          </a:p>
          <a:p>
            <a:pPr>
              <a:buFont typeface="Arial" pitchFamily="34" charset="0"/>
              <a:buChar char="•"/>
            </a:pPr>
            <a:endParaRPr lang="en-US" sz="2800" dirty="0" smtClean="0">
              <a:latin typeface="Bookman Old Style" pitchFamily="18" charset="0"/>
            </a:endParaRPr>
          </a:p>
          <a:p>
            <a:pPr>
              <a:buFont typeface="Arial" pitchFamily="34" charset="0"/>
              <a:buChar char="•"/>
            </a:pPr>
            <a:r>
              <a:rPr lang="en-US" sz="2800" dirty="0" smtClean="0">
                <a:latin typeface="Bookman Old Style" pitchFamily="18" charset="0"/>
              </a:rPr>
              <a:t>Billed on the Initial Statement for each year</a:t>
            </a:r>
          </a:p>
          <a:p>
            <a:pPr>
              <a:buFont typeface="Arial" pitchFamily="34" charset="0"/>
              <a:buChar char="•"/>
            </a:pPr>
            <a:endParaRPr lang="en-US" sz="2800" dirty="0" smtClean="0">
              <a:latin typeface="Bookman Old Style" pitchFamily="18" charset="0"/>
            </a:endParaRPr>
          </a:p>
          <a:p>
            <a:pPr>
              <a:buFont typeface="Arial" pitchFamily="34" charset="0"/>
              <a:buChar char="•"/>
            </a:pPr>
            <a:r>
              <a:rPr lang="en-US" sz="2800" dirty="0" smtClean="0">
                <a:latin typeface="Bookman Old Style" pitchFamily="18" charset="0"/>
              </a:rPr>
              <a:t>Can be waived if you have other coverage</a:t>
            </a:r>
          </a:p>
          <a:p>
            <a:pPr>
              <a:buFont typeface="Arial" pitchFamily="34" charset="0"/>
              <a:buChar char="•"/>
            </a:pPr>
            <a:r>
              <a:rPr lang="en-US" sz="2800" u="sng" dirty="0" smtClean="0">
                <a:hlinkClick r:id="rId3"/>
              </a:rPr>
              <a:t>www.firststudent.com</a:t>
            </a:r>
            <a:endParaRPr lang="en-US" sz="2800" u="sng" dirty="0" smtClean="0"/>
          </a:p>
          <a:p>
            <a:pPr>
              <a:buFont typeface="Arial" pitchFamily="34" charset="0"/>
              <a:buChar char="•"/>
            </a:pPr>
            <a:endParaRPr lang="en-US" sz="2800" u="sng" dirty="0" smtClean="0"/>
          </a:p>
          <a:p>
            <a:pPr>
              <a:buFont typeface="Arial" pitchFamily="34" charset="0"/>
              <a:buChar char="•"/>
            </a:pPr>
            <a:r>
              <a:rPr lang="en-US" sz="2800" dirty="0" smtClean="0">
                <a:latin typeface="Bookman Old Style" pitchFamily="18" charset="0"/>
              </a:rPr>
              <a:t>Must be completed by 8/30/16 or you will be covered and required to pay.</a:t>
            </a:r>
          </a:p>
        </p:txBody>
      </p:sp>
      <p:sp>
        <p:nvSpPr>
          <p:cNvPr id="3" name="Title 2"/>
          <p:cNvSpPr>
            <a:spLocks noGrp="1"/>
          </p:cNvSpPr>
          <p:nvPr>
            <p:ph type="title"/>
          </p:nvPr>
        </p:nvSpPr>
        <p:spPr/>
        <p:txBody>
          <a:bodyPr>
            <a:normAutofit/>
          </a:bodyPr>
          <a:lstStyle/>
          <a:p>
            <a:pPr algn="ctr"/>
            <a:r>
              <a:rPr lang="en-US" sz="3600" dirty="0" smtClean="0">
                <a:latin typeface="Bookman Old Style" pitchFamily="18" charset="0"/>
              </a:rPr>
              <a:t>Medical Insurance</a:t>
            </a:r>
            <a:endParaRPr lang="en-US" sz="3600" dirty="0">
              <a:latin typeface="Bookman Old Style" pitchFamily="18" charset="0"/>
            </a:endParaRPr>
          </a:p>
        </p:txBody>
      </p:sp>
    </p:spTree>
    <p:extLst>
      <p:ext uri="{BB962C8B-B14F-4D97-AF65-F5344CB8AC3E}">
        <p14:creationId xmlns:p14="http://schemas.microsoft.com/office/powerpoint/2010/main" val="11381714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jc">
      <a:dk1>
        <a:sysClr val="windowText" lastClr="000000"/>
      </a:dk1>
      <a:lt1>
        <a:sysClr val="window" lastClr="FFFFFF"/>
      </a:lt1>
      <a:dk2>
        <a:srgbClr val="464646"/>
      </a:dk2>
      <a:lt2>
        <a:srgbClr val="DEF5FA"/>
      </a:lt2>
      <a:accent1>
        <a:srgbClr val="002060"/>
      </a:accent1>
      <a:accent2>
        <a:srgbClr val="FFFF00"/>
      </a:accent2>
      <a:accent3>
        <a:srgbClr val="B11920"/>
      </a:accent3>
      <a:accent4>
        <a:srgbClr val="F7C7CA"/>
      </a:accent4>
      <a:accent5>
        <a:srgbClr val="F6C6C8"/>
      </a:accent5>
      <a:accent6>
        <a:srgbClr val="FBE3E4"/>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5343</TotalTime>
  <Words>2257</Words>
  <Application>Microsoft Office PowerPoint</Application>
  <PresentationFormat>On-screen Show (4:3)</PresentationFormat>
  <Paragraphs>393</Paragraphs>
  <Slides>33</Slides>
  <Notes>27</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Concourse</vt:lpstr>
      <vt:lpstr> BURSAR’S OFFICE AND FINANCIAL AID SESSION</vt:lpstr>
      <vt:lpstr>WELCOME</vt:lpstr>
      <vt:lpstr>PARENT SESSION </vt:lpstr>
      <vt:lpstr>GENERAL CONTACT INFORMATION</vt:lpstr>
      <vt:lpstr>Things for You or Your Student to Do</vt:lpstr>
      <vt:lpstr>The Billing Process</vt:lpstr>
      <vt:lpstr>Billing Process Continued</vt:lpstr>
      <vt:lpstr>Meal Plans</vt:lpstr>
      <vt:lpstr>Medical Insurance</vt:lpstr>
      <vt:lpstr>Federal Direct Loan Program</vt:lpstr>
      <vt:lpstr>METHODS OF PAYMENT</vt:lpstr>
      <vt:lpstr>PAYMENT PLANS</vt:lpstr>
      <vt:lpstr>Student Account Information</vt:lpstr>
      <vt:lpstr>Student Account Information</vt:lpstr>
      <vt:lpstr>MISCELLANEOUS</vt:lpstr>
      <vt:lpstr>Welcome</vt:lpstr>
      <vt:lpstr>PARENT SESSION</vt:lpstr>
      <vt:lpstr>General Contact Information</vt:lpstr>
      <vt:lpstr>Overview: What are my loan options?</vt:lpstr>
      <vt:lpstr>Login for Dept of Education</vt:lpstr>
      <vt:lpstr>Direct Loan: It is already on my account – What do I need to do to receive it?</vt:lpstr>
      <vt:lpstr>Additional Loan Option 1: PLUS Loan</vt:lpstr>
      <vt:lpstr>PLUS Loan – How to apply</vt:lpstr>
      <vt:lpstr>PLUS Loan Fast Facts</vt:lpstr>
      <vt:lpstr>PLUS Loan Fast Facts, cont.</vt:lpstr>
      <vt:lpstr>What if I am denied a PLUS Loan</vt:lpstr>
      <vt:lpstr>Additional Loan Option 2:  Alternative Student Loan</vt:lpstr>
      <vt:lpstr>Additional Loan Option 3:  Alternative Parent/Sponsor Loan</vt:lpstr>
      <vt:lpstr>Alternative Loans Fast Facts</vt:lpstr>
      <vt:lpstr>Alternative Loan Fast Facts</vt:lpstr>
      <vt:lpstr>Work Study Information</vt:lpstr>
      <vt:lpstr>Academic Progress</vt:lpstr>
      <vt:lpstr>Contact Information</vt:lpstr>
    </vt:vector>
  </TitlesOfParts>
  <Company>Saint Francis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SOAR: Parent Session</dc:title>
  <dc:creator>SFU User</dc:creator>
  <cp:lastModifiedBy>Ross, Diane (rossd)</cp:lastModifiedBy>
  <cp:revision>251</cp:revision>
  <dcterms:created xsi:type="dcterms:W3CDTF">2005-06-01T17:46:59Z</dcterms:created>
  <dcterms:modified xsi:type="dcterms:W3CDTF">2016-06-02T12:15:03Z</dcterms:modified>
</cp:coreProperties>
</file>