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60" r:id="rId5"/>
    <p:sldId id="259" r:id="rId6"/>
    <p:sldId id="267" r:id="rId7"/>
    <p:sldId id="265" r:id="rId8"/>
    <p:sldId id="262" r:id="rId9"/>
    <p:sldId id="263" r:id="rId10"/>
    <p:sldId id="264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2936FF-2E59-4AF4-A30A-4150E3760F38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61BC10-B7BD-407A-A6AB-44F0CDE3A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5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FFAF-7C97-47A5-8509-B2E45F63DC5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7107C-CE04-4EE3-9011-AF8F73AA0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7107C-CE04-4EE3-9011-AF8F73AA0C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3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F24E-4AF0-40FA-BA57-53377F8C9ED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39A-EA3B-4FDF-ACC6-EBC02997CA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F24E-4AF0-40FA-BA57-53377F8C9ED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39A-EA3B-4FDF-ACC6-EBC02997C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F24E-4AF0-40FA-BA57-53377F8C9ED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39A-EA3B-4FDF-ACC6-EBC02997C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F24E-4AF0-40FA-BA57-53377F8C9ED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39A-EA3B-4FDF-ACC6-EBC02997C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F24E-4AF0-40FA-BA57-53377F8C9ED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39A-EA3B-4FDF-ACC6-EBC02997CA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F24E-4AF0-40FA-BA57-53377F8C9ED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39A-EA3B-4FDF-ACC6-EBC02997C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F24E-4AF0-40FA-BA57-53377F8C9ED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39A-EA3B-4FDF-ACC6-EBC02997CA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F24E-4AF0-40FA-BA57-53377F8C9ED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39A-EA3B-4FDF-ACC6-EBC02997C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F24E-4AF0-40FA-BA57-53377F8C9ED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39A-EA3B-4FDF-ACC6-EBC02997C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F24E-4AF0-40FA-BA57-53377F8C9ED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39A-EA3B-4FDF-ACC6-EBC02997CA1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F24E-4AF0-40FA-BA57-53377F8C9ED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E39A-EA3B-4FDF-ACC6-EBC02997CA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27EF24E-4AF0-40FA-BA57-53377F8C9ED0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49AE39A-EA3B-4FDF-ACC6-EBC02997CA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niata.edu/offices/human-resources/benefits/tuition-exchange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itionexchange.org/" TargetMode="External"/><Relationship Id="rId2" Type="http://schemas.openxmlformats.org/officeDocument/2006/relationships/hyperlink" Target="https://services2.juniata.edu/hr/tuition/index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2.juniata.edu/hr/tuition/index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elo.tuitionexchange.org/apply.cf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/>
              <a:t>Employee Tuition Benefits for College Enrollment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772400" cy="990600"/>
          </a:xfrm>
        </p:spPr>
        <p:txBody>
          <a:bodyPr/>
          <a:lstStyle/>
          <a:p>
            <a:pPr algn="ctr"/>
            <a:r>
              <a:rPr lang="en-US" dirty="0"/>
              <a:t>Sponsored by Human Resources &amp; Financial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8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D0C6-53FA-6225-6826-9D11B5F2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105400"/>
            <a:ext cx="76200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highlight>
                  <a:srgbClr val="808080"/>
                </a:highlight>
              </a:rPr>
              <a:t>Tuition Exchange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C0020-216E-FF66-2EB6-6B9FEB72B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7" y="2133600"/>
            <a:ext cx="8596105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D9B51-DE6B-EBFD-9253-308BC4D7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5" y="1219200"/>
            <a:ext cx="8212024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B871DA-0D6C-57E8-F968-9DC23E555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08349"/>
            <a:ext cx="5060119" cy="8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6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D642A-63EA-B019-FA0B-F781F21C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2578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highlight>
                  <a:srgbClr val="808080"/>
                </a:highlight>
              </a:rPr>
              <a:t>Tuition Exchange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ED56A-0622-21AF-CCF0-9B8B861AA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88" y="1371600"/>
            <a:ext cx="8348112" cy="4057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8AE40-6FB1-F517-0532-DB4C82C0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8349"/>
            <a:ext cx="300558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Eligibility for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8077200" cy="5029200"/>
          </a:xfrm>
        </p:spPr>
        <p:txBody>
          <a:bodyPr>
            <a:noAutofit/>
          </a:bodyPr>
          <a:lstStyle/>
          <a:p>
            <a:r>
              <a:rPr lang="en-US" sz="3200" dirty="0"/>
              <a:t>JC Policy can be found at: </a:t>
            </a:r>
            <a:r>
              <a:rPr lang="en-US" dirty="0">
                <a:hlinkClick r:id="rId2"/>
              </a:rPr>
              <a:t>https://www.juniata.edu/offices/human-resources/benefits/tuition-exchange.php</a:t>
            </a:r>
            <a:r>
              <a:rPr lang="en-US" dirty="0"/>
              <a:t> </a:t>
            </a:r>
          </a:p>
          <a:p>
            <a:r>
              <a:rPr lang="en-US" sz="3200" dirty="0"/>
              <a:t>Full time employment status</a:t>
            </a:r>
          </a:p>
          <a:p>
            <a:r>
              <a:rPr lang="en-US" sz="3200" dirty="0"/>
              <a:t>Years of service</a:t>
            </a:r>
          </a:p>
          <a:p>
            <a:r>
              <a:rPr lang="en-US" sz="3200" dirty="0"/>
              <a:t>Different from Admission process</a:t>
            </a:r>
          </a:p>
          <a:p>
            <a:r>
              <a:rPr lang="en-US" sz="3200" dirty="0"/>
              <a:t>Most Study Abroad programs excluded</a:t>
            </a:r>
          </a:p>
          <a:p>
            <a:r>
              <a:rPr lang="en-US" sz="3200" dirty="0"/>
              <a:t>Dependent status as defined by IRS</a:t>
            </a:r>
          </a:p>
          <a:p>
            <a:pPr lvl="1"/>
            <a:r>
              <a:rPr lang="en-US" sz="2400" dirty="0"/>
              <a:t>May request copy of federal tax return starting in tax year prior to benefit start</a:t>
            </a:r>
          </a:p>
        </p:txBody>
      </p:sp>
    </p:spTree>
    <p:extLst>
      <p:ext uri="{BB962C8B-B14F-4D97-AF65-F5344CB8AC3E}">
        <p14:creationId xmlns:p14="http://schemas.microsoft.com/office/powerpoint/2010/main" val="159190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lvl="1"/>
            <a:r>
              <a:rPr lang="en-US" sz="4800" dirty="0"/>
              <a:t>Juniata Tuition Benefit</a:t>
            </a:r>
          </a:p>
          <a:p>
            <a:pPr lvl="2"/>
            <a:r>
              <a:rPr lang="en-US" sz="3200" dirty="0">
                <a:hlinkClick r:id="rId2"/>
              </a:rPr>
              <a:t>https://services2.juniata.edu/hr/tuition/index.php</a:t>
            </a:r>
            <a:r>
              <a:rPr lang="en-US" sz="3200" dirty="0"/>
              <a:t> </a:t>
            </a:r>
          </a:p>
          <a:p>
            <a:pPr lvl="3"/>
            <a:r>
              <a:rPr lang="en-US" sz="3200" dirty="0"/>
              <a:t>Part time or Full time</a:t>
            </a:r>
          </a:p>
          <a:p>
            <a:pPr lvl="1"/>
            <a:r>
              <a:rPr lang="en-US" sz="4800" dirty="0"/>
              <a:t>Tuition Exchange</a:t>
            </a:r>
          </a:p>
          <a:p>
            <a:pPr lvl="3"/>
            <a:r>
              <a:rPr lang="en-US" sz="3200" dirty="0">
                <a:hlinkClick r:id="rId3"/>
              </a:rPr>
              <a:t>https://www.tuitionexchange.org/</a:t>
            </a:r>
            <a:r>
              <a:rPr lang="en-US" sz="3200" dirty="0"/>
              <a:t>	</a:t>
            </a:r>
          </a:p>
          <a:p>
            <a:pPr marL="914400" lvl="3" indent="0">
              <a:buNone/>
            </a:pPr>
            <a:endParaRPr lang="en-US" sz="4400" dirty="0"/>
          </a:p>
          <a:p>
            <a:pPr lvl="1"/>
            <a:endParaRPr lang="en-US" sz="3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0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67818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Juniata Tuition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543800" cy="4495800"/>
          </a:xfrm>
        </p:spPr>
        <p:txBody>
          <a:bodyPr>
            <a:noAutofit/>
          </a:bodyPr>
          <a:lstStyle/>
          <a:p>
            <a:r>
              <a:rPr lang="en-US" sz="4000" dirty="0"/>
              <a:t>Online Form </a:t>
            </a:r>
            <a:r>
              <a:rPr lang="en-US" dirty="0"/>
              <a:t>(must be connected to JC network) </a:t>
            </a:r>
            <a:r>
              <a:rPr lang="en-US" dirty="0">
                <a:hlinkClick r:id="rId3"/>
              </a:rPr>
              <a:t>https://services2.juniata.edu/hr/tuition/index.php</a:t>
            </a:r>
            <a:r>
              <a:rPr lang="en-US" dirty="0"/>
              <a:t> </a:t>
            </a:r>
          </a:p>
          <a:p>
            <a:r>
              <a:rPr lang="en-US" sz="4000" dirty="0"/>
              <a:t>Part time – apply each semester</a:t>
            </a:r>
          </a:p>
          <a:p>
            <a:r>
              <a:rPr lang="en-US" sz="4000" dirty="0"/>
              <a:t>Full time: Apply by Dec. 15th</a:t>
            </a:r>
            <a:endParaRPr lang="en-US" sz="3200" dirty="0"/>
          </a:p>
          <a:p>
            <a:pPr lvl="1"/>
            <a:r>
              <a:rPr lang="en-US" sz="3200" dirty="0"/>
              <a:t>Fees not included</a:t>
            </a:r>
          </a:p>
          <a:p>
            <a:pPr lvl="1"/>
            <a:r>
              <a:rPr lang="en-US" sz="3200" dirty="0"/>
              <a:t>Cost for Study Abroad</a:t>
            </a:r>
          </a:p>
          <a:p>
            <a:pPr lvl="2"/>
            <a:r>
              <a:rPr lang="en-US" sz="3000" dirty="0"/>
              <a:t>Contact Tracie Patrick in Fin. Planning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091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05400"/>
            <a:ext cx="6781800" cy="1066800"/>
          </a:xfrm>
        </p:spPr>
        <p:txBody>
          <a:bodyPr>
            <a:normAutofit/>
          </a:bodyPr>
          <a:lstStyle/>
          <a:p>
            <a:r>
              <a:rPr lang="en-US" sz="4800" dirty="0">
                <a:highlight>
                  <a:srgbClr val="808080"/>
                </a:highlight>
              </a:rPr>
              <a:t>Tuition Exchange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8153400" cy="4038600"/>
          </a:xfrm>
        </p:spPr>
        <p:txBody>
          <a:bodyPr>
            <a:noAutofit/>
          </a:bodyPr>
          <a:lstStyle/>
          <a:p>
            <a:r>
              <a:rPr lang="en-US" sz="3200" dirty="0"/>
              <a:t>Apply </a:t>
            </a:r>
            <a:r>
              <a:rPr lang="en-US" sz="3200" u="sng" dirty="0"/>
              <a:t>early</a:t>
            </a:r>
            <a:r>
              <a:rPr lang="en-US" sz="3200" dirty="0"/>
              <a:t> to have a better chance of receiving the benefit!!</a:t>
            </a:r>
          </a:p>
          <a:p>
            <a:pPr lvl="1"/>
            <a:r>
              <a:rPr lang="en-US" sz="2800" dirty="0"/>
              <a:t>Recommended </a:t>
            </a:r>
            <a:r>
              <a:rPr lang="en-US" sz="2800" b="1" u="sng" dirty="0"/>
              <a:t>before</a:t>
            </a:r>
            <a:r>
              <a:rPr lang="en-US" sz="2800" dirty="0"/>
              <a:t> Dec. 15</a:t>
            </a:r>
            <a:r>
              <a:rPr lang="en-US" sz="2800" baseline="30000" dirty="0"/>
              <a:t>th</a:t>
            </a:r>
            <a:r>
              <a:rPr lang="en-US" sz="2800" dirty="0"/>
              <a:t> of Senior year of high school but check online to see what each school’s deadline is.</a:t>
            </a:r>
          </a:p>
          <a:p>
            <a:r>
              <a:rPr lang="en-US" sz="3200" dirty="0"/>
              <a:t>How to apply---Online Form:	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https://telo.tuitionexchange.org/apply.cfm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dirty="0"/>
              <a:t>Award not guaranteed</a:t>
            </a:r>
          </a:p>
          <a:p>
            <a:pPr lvl="1"/>
            <a:r>
              <a:rPr lang="en-US" sz="2800" dirty="0"/>
              <a:t>Decided by “import” institution</a:t>
            </a:r>
          </a:p>
          <a:p>
            <a:pPr lvl="1"/>
            <a:r>
              <a:rPr lang="en-US" sz="2800" dirty="0"/>
              <a:t>Value is determined by “import”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386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5AD9-CEF4-AA76-2160-5BEF66F9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105400"/>
            <a:ext cx="7543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highlight>
                  <a:srgbClr val="808080"/>
                </a:highlight>
              </a:rPr>
              <a:t>Tuition Exchange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CC089-E2F2-A900-F84A-9BE7182D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1"/>
            <a:ext cx="8305800" cy="46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9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B454-E7A0-BB80-1ADE-9D634399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181600"/>
            <a:ext cx="7696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highlight>
                  <a:srgbClr val="808080"/>
                </a:highlight>
              </a:rPr>
              <a:t>Tuition Exchange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0B79B-453D-8897-9D49-F564DE412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328"/>
            <a:ext cx="9144000" cy="3895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56C836-B4BC-0245-CFB2-7DDE91577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8035224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9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0757-DAB1-CBA9-BBF5-B8CB14A5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5257800"/>
            <a:ext cx="72009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808080"/>
                </a:highlight>
              </a:rPr>
              <a:t>Tuition Exchange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94EF3-A165-D965-1ACF-9B2ADDD90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4" y="457201"/>
            <a:ext cx="7962636" cy="46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8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3812-F067-5587-C790-0B7C56F1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257800"/>
            <a:ext cx="8153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highlight>
                  <a:srgbClr val="808080"/>
                </a:highlight>
              </a:rPr>
              <a:t>Tuition Exchange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4FF72-F835-BD36-004F-345FC44C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33" y="1143000"/>
            <a:ext cx="8370533" cy="419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495BE-0E7F-E99E-E386-E889B4074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04800"/>
            <a:ext cx="5566130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56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12080</TotalTime>
  <Words>261</Words>
  <Application>Microsoft Office PowerPoint</Application>
  <PresentationFormat>On-screen Show (4:3)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Impact</vt:lpstr>
      <vt:lpstr>Open Sans</vt:lpstr>
      <vt:lpstr>Times New Roman</vt:lpstr>
      <vt:lpstr>Wingdings 3</vt:lpstr>
      <vt:lpstr>NewsPrint</vt:lpstr>
      <vt:lpstr>Employee Tuition Benefits for College Enrollment </vt:lpstr>
      <vt:lpstr>Eligibility for Benefit</vt:lpstr>
      <vt:lpstr>Types of Benefits</vt:lpstr>
      <vt:lpstr>Juniata Tuition Benefit</vt:lpstr>
      <vt:lpstr>Tuition Exchange Program</vt:lpstr>
      <vt:lpstr>Tuition Exchange Program</vt:lpstr>
      <vt:lpstr>Tuition Exchange Program</vt:lpstr>
      <vt:lpstr>Tuition Exchange Program</vt:lpstr>
      <vt:lpstr>Tuition Exchange Program</vt:lpstr>
      <vt:lpstr>Tuition Exchange Program</vt:lpstr>
      <vt:lpstr>Tuition Exchange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Tuition Benefits</dc:title>
  <dc:creator>Rennell, Valerie (rennelv)</dc:creator>
  <cp:lastModifiedBy>Closz, Cathy (closzc)</cp:lastModifiedBy>
  <cp:revision>41</cp:revision>
  <cp:lastPrinted>2023-09-27T19:09:34Z</cp:lastPrinted>
  <dcterms:created xsi:type="dcterms:W3CDTF">2013-12-06T14:25:19Z</dcterms:created>
  <dcterms:modified xsi:type="dcterms:W3CDTF">2023-10-06T17:07:19Z</dcterms:modified>
</cp:coreProperties>
</file>