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57" r:id="rId4"/>
    <p:sldId id="260" r:id="rId5"/>
    <p:sldId id="259" r:id="rId6"/>
    <p:sldId id="268" r:id="rId7"/>
    <p:sldId id="267" r:id="rId8"/>
    <p:sldId id="265" r:id="rId9"/>
    <p:sldId id="262" r:id="rId10"/>
    <p:sldId id="266" r:id="rId11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71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hyperlink" Target="https://services2.juniata.edu/hr/tuition-benefit/" TargetMode="Externa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hyperlink" Target="https://tuitionexchange.org/how-to-apply/" TargetMode="External"/><Relationship Id="rId7" Type="http://schemas.openxmlformats.org/officeDocument/2006/relationships/image" Target="../media/image9.png"/><Relationship Id="rId2" Type="http://schemas.openxmlformats.org/officeDocument/2006/relationships/hyperlink" Target="https://tuitionexchange.org/how-te-works/" TargetMode="External"/><Relationship Id="rId1" Type="http://schemas.openxmlformats.org/officeDocument/2006/relationships/hyperlink" Target="https://te.tuitionexchange.org/memberschools" TargetMode="Externa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hyperlink" Target="https://studentaid.gov/fafsa-app/ROLES" TargetMode="External"/><Relationship Id="rId9" Type="http://schemas.openxmlformats.org/officeDocument/2006/relationships/image" Target="../media/image11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s://services2.juniata.edu/hr/tuition-benefit/" TargetMode="External"/><Relationship Id="rId7" Type="http://schemas.openxmlformats.org/officeDocument/2006/relationships/image" Target="../media/image6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hyperlink" Target="https://te.tuitionexchange.org/memberschools" TargetMode="External"/><Relationship Id="rId7" Type="http://schemas.openxmlformats.org/officeDocument/2006/relationships/hyperlink" Target="https://tuitionexchange.org/how-to-apply/" TargetMode="External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10" Type="http://schemas.openxmlformats.org/officeDocument/2006/relationships/hyperlink" Target="https://studentaid.gov/fafsa-app/ROLES" TargetMode="External"/><Relationship Id="rId4" Type="http://schemas.openxmlformats.org/officeDocument/2006/relationships/hyperlink" Target="https://tuitionexchange.org/how-te-works/" TargetMode="External"/><Relationship Id="rId9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372283-DFD9-4BFF-AC59-255543D27088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AA7B1F9-71C6-40D9-AC97-0E5011AA91C1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How to Apply</a:t>
          </a:r>
        </a:p>
        <a:p>
          <a:pPr>
            <a:lnSpc>
              <a:spcPct val="100000"/>
            </a:lnSpc>
            <a:defRPr b="1"/>
          </a:pPr>
          <a:r>
            <a:rPr lang="en-US" b="0" dirty="0"/>
            <a:t>-Online Form:</a:t>
          </a:r>
        </a:p>
        <a:p>
          <a:pPr>
            <a:lnSpc>
              <a:spcPct val="100000"/>
            </a:lnSpc>
            <a:defRPr b="1"/>
          </a:pPr>
          <a:r>
            <a:rPr lang="en-US" dirty="0">
              <a:hlinkClick xmlns:r="http://schemas.openxmlformats.org/officeDocument/2006/relationships" r:id="rId1"/>
            </a:rPr>
            <a:t>https://services2.juniata.edu/hr/tuition-benefit/</a:t>
          </a:r>
          <a:endParaRPr lang="en-US" dirty="0"/>
        </a:p>
        <a:p>
          <a:pPr>
            <a:lnSpc>
              <a:spcPct val="100000"/>
            </a:lnSpc>
            <a:defRPr b="1"/>
          </a:pPr>
          <a:r>
            <a:rPr lang="en-US" b="0" dirty="0"/>
            <a:t>-Must be connected to JC network </a:t>
          </a:r>
        </a:p>
        <a:p>
          <a:pPr>
            <a:lnSpc>
              <a:spcPct val="100000"/>
            </a:lnSpc>
            <a:defRPr b="1"/>
          </a:pPr>
          <a:endParaRPr lang="en-US" b="0" dirty="0"/>
        </a:p>
      </dgm:t>
    </dgm:pt>
    <dgm:pt modelId="{AEF2D74F-4548-4C34-A133-B9ECFA31642C}" type="parTrans" cxnId="{7153273E-F924-4C7A-8968-45DE38BB0E7E}">
      <dgm:prSet/>
      <dgm:spPr/>
      <dgm:t>
        <a:bodyPr/>
        <a:lstStyle/>
        <a:p>
          <a:endParaRPr lang="en-US"/>
        </a:p>
      </dgm:t>
    </dgm:pt>
    <dgm:pt modelId="{F5E5AAF5-3287-450D-A071-D58236016444}" type="sibTrans" cxnId="{7153273E-F924-4C7A-8968-45DE38BB0E7E}">
      <dgm:prSet/>
      <dgm:spPr/>
      <dgm:t>
        <a:bodyPr/>
        <a:lstStyle/>
        <a:p>
          <a:endParaRPr lang="en-US"/>
        </a:p>
      </dgm:t>
    </dgm:pt>
    <dgm:pt modelId="{8DEADA87-C403-4DB3-9DAF-34CB8F1A7012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Benefit Details</a:t>
          </a:r>
        </a:p>
        <a:p>
          <a:pPr>
            <a:lnSpc>
              <a:spcPct val="100000"/>
            </a:lnSpc>
            <a:defRPr b="1"/>
          </a:pPr>
          <a:r>
            <a:rPr lang="en-US" b="0" dirty="0"/>
            <a:t>-Maximum of four regular academic years up to a maximum of 128 attempted credit hours. </a:t>
          </a:r>
        </a:p>
        <a:p>
          <a:pPr>
            <a:lnSpc>
              <a:spcPct val="100000"/>
            </a:lnSpc>
            <a:defRPr b="1"/>
          </a:pPr>
          <a:r>
            <a:rPr lang="en-US" b="0" dirty="0"/>
            <a:t>-Tuition only </a:t>
          </a:r>
        </a:p>
        <a:p>
          <a:pPr>
            <a:lnSpc>
              <a:spcPct val="100000"/>
            </a:lnSpc>
            <a:defRPr b="1"/>
          </a:pPr>
          <a:r>
            <a:rPr lang="en-US" b="0" dirty="0"/>
            <a:t>-Fees not included</a:t>
          </a:r>
        </a:p>
        <a:p>
          <a:pPr>
            <a:lnSpc>
              <a:spcPct val="100000"/>
            </a:lnSpc>
            <a:defRPr b="1"/>
          </a:pPr>
          <a:r>
            <a:rPr lang="en-US" b="0" dirty="0"/>
            <a:t>-Cost for Study Abroad</a:t>
          </a:r>
        </a:p>
        <a:p>
          <a:pPr>
            <a:lnSpc>
              <a:spcPct val="100000"/>
            </a:lnSpc>
            <a:defRPr b="1"/>
          </a:pPr>
          <a:r>
            <a:rPr lang="en-US" b="0" dirty="0"/>
            <a:t>-Contact Tracie Patrick in Financial Planning</a:t>
          </a:r>
        </a:p>
        <a:p>
          <a:pPr>
            <a:lnSpc>
              <a:spcPct val="100000"/>
            </a:lnSpc>
            <a:defRPr b="1"/>
          </a:pPr>
          <a:endParaRPr lang="en-US" dirty="0"/>
        </a:p>
      </dgm:t>
    </dgm:pt>
    <dgm:pt modelId="{179E1E88-B0B5-499E-88A5-2F13D43CCD66}" type="parTrans" cxnId="{0C78C62F-9193-4C65-BBBA-8717878DF3A6}">
      <dgm:prSet/>
      <dgm:spPr/>
      <dgm:t>
        <a:bodyPr/>
        <a:lstStyle/>
        <a:p>
          <a:endParaRPr lang="en-US"/>
        </a:p>
      </dgm:t>
    </dgm:pt>
    <dgm:pt modelId="{30355AC8-6F07-4673-A5BE-453A057DA998}" type="sibTrans" cxnId="{0C78C62F-9193-4C65-BBBA-8717878DF3A6}">
      <dgm:prSet/>
      <dgm:spPr/>
      <dgm:t>
        <a:bodyPr/>
        <a:lstStyle/>
        <a:p>
          <a:endParaRPr lang="en-US"/>
        </a:p>
      </dgm:t>
    </dgm:pt>
    <dgm:pt modelId="{F6A07E5D-9BA6-470C-B244-84A321E68EB7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Deadlines:</a:t>
          </a:r>
        </a:p>
        <a:p>
          <a:pPr>
            <a:lnSpc>
              <a:spcPct val="100000"/>
            </a:lnSpc>
            <a:defRPr b="1"/>
          </a:pPr>
          <a:r>
            <a:rPr lang="en-US" b="0" dirty="0"/>
            <a:t>-Full-time: Apply for benefit by Dec. 15</a:t>
          </a:r>
          <a:r>
            <a:rPr lang="en-US" b="0" baseline="30000" dirty="0"/>
            <a:t>th</a:t>
          </a:r>
          <a:r>
            <a:rPr lang="en-US" b="0" dirty="0"/>
            <a:t> </a:t>
          </a:r>
        </a:p>
        <a:p>
          <a:pPr>
            <a:lnSpc>
              <a:spcPct val="100000"/>
            </a:lnSpc>
            <a:defRPr b="1"/>
          </a:pPr>
          <a:r>
            <a:rPr lang="en-US" b="0" i="1" dirty="0"/>
            <a:t>(Part-time: apply each semester</a:t>
          </a:r>
          <a:r>
            <a:rPr lang="en-US" dirty="0"/>
            <a:t>)</a:t>
          </a:r>
        </a:p>
      </dgm:t>
    </dgm:pt>
    <dgm:pt modelId="{333B91CA-BC50-4EBD-BC3C-0AC80816EA54}" type="parTrans" cxnId="{DC1F1BB9-4AB3-4676-A942-D05F60B4B9B9}">
      <dgm:prSet/>
      <dgm:spPr/>
      <dgm:t>
        <a:bodyPr/>
        <a:lstStyle/>
        <a:p>
          <a:endParaRPr lang="en-US"/>
        </a:p>
      </dgm:t>
    </dgm:pt>
    <dgm:pt modelId="{26261174-96EB-4B0B-B4BB-C51552406942}" type="sibTrans" cxnId="{DC1F1BB9-4AB3-4676-A942-D05F60B4B9B9}">
      <dgm:prSet/>
      <dgm:spPr/>
      <dgm:t>
        <a:bodyPr/>
        <a:lstStyle/>
        <a:p>
          <a:endParaRPr lang="en-US"/>
        </a:p>
      </dgm:t>
    </dgm:pt>
    <dgm:pt modelId="{A88337D3-4671-4C66-A899-101926449B6B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90853BED-F2B0-45A9-8F3A-0D66C6449452}" type="parTrans" cxnId="{4CD25785-6F56-471B-9376-A7F76E47C7B8}">
      <dgm:prSet/>
      <dgm:spPr/>
      <dgm:t>
        <a:bodyPr/>
        <a:lstStyle/>
        <a:p>
          <a:endParaRPr lang="en-US"/>
        </a:p>
      </dgm:t>
    </dgm:pt>
    <dgm:pt modelId="{178A0DA7-D538-4426-B38F-19306A520D21}" type="sibTrans" cxnId="{4CD25785-6F56-471B-9376-A7F76E47C7B8}">
      <dgm:prSet/>
      <dgm:spPr/>
      <dgm:t>
        <a:bodyPr/>
        <a:lstStyle/>
        <a:p>
          <a:endParaRPr lang="en-US"/>
        </a:p>
      </dgm:t>
    </dgm:pt>
    <dgm:pt modelId="{B2537564-7C45-41FD-BD7A-02E0A7B745ED}" type="pres">
      <dgm:prSet presAssocID="{D2372283-DFD9-4BFF-AC59-255543D27088}" presName="root" presStyleCnt="0">
        <dgm:presLayoutVars>
          <dgm:dir/>
          <dgm:resizeHandles val="exact"/>
        </dgm:presLayoutVars>
      </dgm:prSet>
      <dgm:spPr/>
    </dgm:pt>
    <dgm:pt modelId="{8635122B-9D29-490F-AE14-13DA1CC2D1FD}" type="pres">
      <dgm:prSet presAssocID="{5AA7B1F9-71C6-40D9-AC97-0E5011AA91C1}" presName="compNode" presStyleCnt="0"/>
      <dgm:spPr/>
    </dgm:pt>
    <dgm:pt modelId="{AF6D623B-0270-4BC3-91CC-581BBF163463}" type="pres">
      <dgm:prSet presAssocID="{5AA7B1F9-71C6-40D9-AC97-0E5011AA91C1}" presName="iconRect" presStyleLbl="node1" presStyleIdx="0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 Network"/>
        </a:ext>
      </dgm:extLst>
    </dgm:pt>
    <dgm:pt modelId="{B3661A7B-53C0-4D79-BDE7-558603B1F0E4}" type="pres">
      <dgm:prSet presAssocID="{5AA7B1F9-71C6-40D9-AC97-0E5011AA91C1}" presName="iconSpace" presStyleCnt="0"/>
      <dgm:spPr/>
    </dgm:pt>
    <dgm:pt modelId="{83D865C1-DDEE-4874-8501-DDDAAE762FC5}" type="pres">
      <dgm:prSet presAssocID="{5AA7B1F9-71C6-40D9-AC97-0E5011AA91C1}" presName="parTx" presStyleLbl="revTx" presStyleIdx="0" presStyleCnt="6">
        <dgm:presLayoutVars>
          <dgm:chMax val="0"/>
          <dgm:chPref val="0"/>
        </dgm:presLayoutVars>
      </dgm:prSet>
      <dgm:spPr/>
    </dgm:pt>
    <dgm:pt modelId="{F11E0358-0584-4CB4-9941-B3500F307541}" type="pres">
      <dgm:prSet presAssocID="{5AA7B1F9-71C6-40D9-AC97-0E5011AA91C1}" presName="txSpace" presStyleCnt="0"/>
      <dgm:spPr/>
    </dgm:pt>
    <dgm:pt modelId="{8E0EA1E0-79B6-49B3-9BF9-A76D8A76D60C}" type="pres">
      <dgm:prSet presAssocID="{5AA7B1F9-71C6-40D9-AC97-0E5011AA91C1}" presName="desTx" presStyleLbl="revTx" presStyleIdx="1" presStyleCnt="6">
        <dgm:presLayoutVars/>
      </dgm:prSet>
      <dgm:spPr/>
    </dgm:pt>
    <dgm:pt modelId="{4FEF3A50-9C63-4BC3-8A9E-C0FA5E53B563}" type="pres">
      <dgm:prSet presAssocID="{F5E5AAF5-3287-450D-A071-D58236016444}" presName="sibTrans" presStyleCnt="0"/>
      <dgm:spPr/>
    </dgm:pt>
    <dgm:pt modelId="{7DAE3E2F-166B-40FB-B645-66A2B526BF13}" type="pres">
      <dgm:prSet presAssocID="{8DEADA87-C403-4DB3-9DAF-34CB8F1A7012}" presName="compNode" presStyleCnt="0"/>
      <dgm:spPr/>
    </dgm:pt>
    <dgm:pt modelId="{BEBFB4B9-D111-4F9F-A6FB-A08DAC6C0446}" type="pres">
      <dgm:prSet presAssocID="{8DEADA87-C403-4DB3-9DAF-34CB8F1A7012}" presName="iconRect" presStyleLbl="node1" presStyleIdx="1" presStyleCnt="3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B09D2807-5237-4785-9FEB-AFAFBAF07354}" type="pres">
      <dgm:prSet presAssocID="{8DEADA87-C403-4DB3-9DAF-34CB8F1A7012}" presName="iconSpace" presStyleCnt="0"/>
      <dgm:spPr/>
    </dgm:pt>
    <dgm:pt modelId="{32102668-4CE6-4AE5-AAB1-6CC514196AFF}" type="pres">
      <dgm:prSet presAssocID="{8DEADA87-C403-4DB3-9DAF-34CB8F1A7012}" presName="parTx" presStyleLbl="revTx" presStyleIdx="2" presStyleCnt="6">
        <dgm:presLayoutVars>
          <dgm:chMax val="0"/>
          <dgm:chPref val="0"/>
        </dgm:presLayoutVars>
      </dgm:prSet>
      <dgm:spPr/>
    </dgm:pt>
    <dgm:pt modelId="{237650F2-DC74-49AD-B267-6D7CDE7C12DD}" type="pres">
      <dgm:prSet presAssocID="{8DEADA87-C403-4DB3-9DAF-34CB8F1A7012}" presName="txSpace" presStyleCnt="0"/>
      <dgm:spPr/>
    </dgm:pt>
    <dgm:pt modelId="{50A9B688-8C10-433E-8EE9-3E7AD6DEDADF}" type="pres">
      <dgm:prSet presAssocID="{8DEADA87-C403-4DB3-9DAF-34CB8F1A7012}" presName="desTx" presStyleLbl="revTx" presStyleIdx="3" presStyleCnt="6">
        <dgm:presLayoutVars/>
      </dgm:prSet>
      <dgm:spPr/>
    </dgm:pt>
    <dgm:pt modelId="{EF27AEF4-2477-443F-9339-6377EA8729EC}" type="pres">
      <dgm:prSet presAssocID="{30355AC8-6F07-4673-A5BE-453A057DA998}" presName="sibTrans" presStyleCnt="0"/>
      <dgm:spPr/>
    </dgm:pt>
    <dgm:pt modelId="{E8EC3B93-2F76-446A-ACCE-0AC24B512913}" type="pres">
      <dgm:prSet presAssocID="{F6A07E5D-9BA6-470C-B244-84A321E68EB7}" presName="compNode" presStyleCnt="0"/>
      <dgm:spPr/>
    </dgm:pt>
    <dgm:pt modelId="{355D2C4D-B616-4543-A7BC-35DCBDC49D22}" type="pres">
      <dgm:prSet presAssocID="{F6A07E5D-9BA6-470C-B244-84A321E68EB7}" presName="iconRect" presStyleLbl="node1" presStyleIdx="2" presStyleCnt="3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EB75A335-FC99-41FA-81A9-6E3F45601F3C}" type="pres">
      <dgm:prSet presAssocID="{F6A07E5D-9BA6-470C-B244-84A321E68EB7}" presName="iconSpace" presStyleCnt="0"/>
      <dgm:spPr/>
    </dgm:pt>
    <dgm:pt modelId="{EE22F9A5-4931-404A-BF9D-7FF394A230FE}" type="pres">
      <dgm:prSet presAssocID="{F6A07E5D-9BA6-470C-B244-84A321E68EB7}" presName="parTx" presStyleLbl="revTx" presStyleIdx="4" presStyleCnt="6">
        <dgm:presLayoutVars>
          <dgm:chMax val="0"/>
          <dgm:chPref val="0"/>
        </dgm:presLayoutVars>
      </dgm:prSet>
      <dgm:spPr/>
    </dgm:pt>
    <dgm:pt modelId="{7EE6D529-7B4A-4496-9270-22B85C9ED6FA}" type="pres">
      <dgm:prSet presAssocID="{F6A07E5D-9BA6-470C-B244-84A321E68EB7}" presName="txSpace" presStyleCnt="0"/>
      <dgm:spPr/>
    </dgm:pt>
    <dgm:pt modelId="{5BB0DA3B-884F-4CC6-8E34-833C8256D845}" type="pres">
      <dgm:prSet presAssocID="{F6A07E5D-9BA6-470C-B244-84A321E68EB7}" presName="desTx" presStyleLbl="revTx" presStyleIdx="5" presStyleCnt="6">
        <dgm:presLayoutVars/>
      </dgm:prSet>
      <dgm:spPr/>
    </dgm:pt>
  </dgm:ptLst>
  <dgm:cxnLst>
    <dgm:cxn modelId="{0C78C62F-9193-4C65-BBBA-8717878DF3A6}" srcId="{D2372283-DFD9-4BFF-AC59-255543D27088}" destId="{8DEADA87-C403-4DB3-9DAF-34CB8F1A7012}" srcOrd="1" destOrd="0" parTransId="{179E1E88-B0B5-499E-88A5-2F13D43CCD66}" sibTransId="{30355AC8-6F07-4673-A5BE-453A057DA998}"/>
    <dgm:cxn modelId="{011A3B32-B1FF-42DB-94D0-061608CEA332}" type="presOf" srcId="{D2372283-DFD9-4BFF-AC59-255543D27088}" destId="{B2537564-7C45-41FD-BD7A-02E0A7B745ED}" srcOrd="0" destOrd="0" presId="urn:microsoft.com/office/officeart/2018/5/layout/CenteredIconLabelDescriptionList"/>
    <dgm:cxn modelId="{7153273E-F924-4C7A-8968-45DE38BB0E7E}" srcId="{D2372283-DFD9-4BFF-AC59-255543D27088}" destId="{5AA7B1F9-71C6-40D9-AC97-0E5011AA91C1}" srcOrd="0" destOrd="0" parTransId="{AEF2D74F-4548-4C34-A133-B9ECFA31642C}" sibTransId="{F5E5AAF5-3287-450D-A071-D58236016444}"/>
    <dgm:cxn modelId="{4CD25785-6F56-471B-9376-A7F76E47C7B8}" srcId="{F6A07E5D-9BA6-470C-B244-84A321E68EB7}" destId="{A88337D3-4671-4C66-A899-101926449B6B}" srcOrd="0" destOrd="0" parTransId="{90853BED-F2B0-45A9-8F3A-0D66C6449452}" sibTransId="{178A0DA7-D538-4426-B38F-19306A520D21}"/>
    <dgm:cxn modelId="{A11AEB9B-1C65-4137-9A3C-E731992951F0}" type="presOf" srcId="{F6A07E5D-9BA6-470C-B244-84A321E68EB7}" destId="{EE22F9A5-4931-404A-BF9D-7FF394A230FE}" srcOrd="0" destOrd="0" presId="urn:microsoft.com/office/officeart/2018/5/layout/CenteredIconLabelDescriptionList"/>
    <dgm:cxn modelId="{DAA759A3-E517-4C67-B7FB-828FD817892A}" type="presOf" srcId="{5AA7B1F9-71C6-40D9-AC97-0E5011AA91C1}" destId="{83D865C1-DDEE-4874-8501-DDDAAE762FC5}" srcOrd="0" destOrd="0" presId="urn:microsoft.com/office/officeart/2018/5/layout/CenteredIconLabelDescriptionList"/>
    <dgm:cxn modelId="{DC1F1BB9-4AB3-4676-A942-D05F60B4B9B9}" srcId="{D2372283-DFD9-4BFF-AC59-255543D27088}" destId="{F6A07E5D-9BA6-470C-B244-84A321E68EB7}" srcOrd="2" destOrd="0" parTransId="{333B91CA-BC50-4EBD-BC3C-0AC80816EA54}" sibTransId="{26261174-96EB-4B0B-B4BB-C51552406942}"/>
    <dgm:cxn modelId="{2BE552C3-44F1-4E2B-B71B-3AE47C1C6FCB}" type="presOf" srcId="{8DEADA87-C403-4DB3-9DAF-34CB8F1A7012}" destId="{32102668-4CE6-4AE5-AAB1-6CC514196AFF}" srcOrd="0" destOrd="0" presId="urn:microsoft.com/office/officeart/2018/5/layout/CenteredIconLabelDescriptionList"/>
    <dgm:cxn modelId="{923D4BFF-FF74-440F-BC3D-4F1DD0EA5787}" type="presOf" srcId="{A88337D3-4671-4C66-A899-101926449B6B}" destId="{5BB0DA3B-884F-4CC6-8E34-833C8256D845}" srcOrd="0" destOrd="0" presId="urn:microsoft.com/office/officeart/2018/5/layout/CenteredIconLabelDescriptionList"/>
    <dgm:cxn modelId="{3DE7071E-EB89-46A9-A36E-575A2A9EEDCE}" type="presParOf" srcId="{B2537564-7C45-41FD-BD7A-02E0A7B745ED}" destId="{8635122B-9D29-490F-AE14-13DA1CC2D1FD}" srcOrd="0" destOrd="0" presId="urn:microsoft.com/office/officeart/2018/5/layout/CenteredIconLabelDescriptionList"/>
    <dgm:cxn modelId="{104BF011-6FAF-4A26-BF0D-63582DF8C715}" type="presParOf" srcId="{8635122B-9D29-490F-AE14-13DA1CC2D1FD}" destId="{AF6D623B-0270-4BC3-91CC-581BBF163463}" srcOrd="0" destOrd="0" presId="urn:microsoft.com/office/officeart/2018/5/layout/CenteredIconLabelDescriptionList"/>
    <dgm:cxn modelId="{307EDA54-7F78-4F4D-B3E2-6FF40E4F1EAC}" type="presParOf" srcId="{8635122B-9D29-490F-AE14-13DA1CC2D1FD}" destId="{B3661A7B-53C0-4D79-BDE7-558603B1F0E4}" srcOrd="1" destOrd="0" presId="urn:microsoft.com/office/officeart/2018/5/layout/CenteredIconLabelDescriptionList"/>
    <dgm:cxn modelId="{A20B6DFF-A893-497F-B34B-366AC50E862C}" type="presParOf" srcId="{8635122B-9D29-490F-AE14-13DA1CC2D1FD}" destId="{83D865C1-DDEE-4874-8501-DDDAAE762FC5}" srcOrd="2" destOrd="0" presId="urn:microsoft.com/office/officeart/2018/5/layout/CenteredIconLabelDescriptionList"/>
    <dgm:cxn modelId="{CDC896B9-23A6-47DE-AF52-1AC14AA38106}" type="presParOf" srcId="{8635122B-9D29-490F-AE14-13DA1CC2D1FD}" destId="{F11E0358-0584-4CB4-9941-B3500F307541}" srcOrd="3" destOrd="0" presId="urn:microsoft.com/office/officeart/2018/5/layout/CenteredIconLabelDescriptionList"/>
    <dgm:cxn modelId="{EB9897B4-D5F9-48AB-B4C6-916EA40A87CE}" type="presParOf" srcId="{8635122B-9D29-490F-AE14-13DA1CC2D1FD}" destId="{8E0EA1E0-79B6-49B3-9BF9-A76D8A76D60C}" srcOrd="4" destOrd="0" presId="urn:microsoft.com/office/officeart/2018/5/layout/CenteredIconLabelDescriptionList"/>
    <dgm:cxn modelId="{12B7594F-4F79-4086-832C-137AF2576C92}" type="presParOf" srcId="{B2537564-7C45-41FD-BD7A-02E0A7B745ED}" destId="{4FEF3A50-9C63-4BC3-8A9E-C0FA5E53B563}" srcOrd="1" destOrd="0" presId="urn:microsoft.com/office/officeart/2018/5/layout/CenteredIconLabelDescriptionList"/>
    <dgm:cxn modelId="{1C2B29C2-6FC0-404F-AA45-74133215AC9C}" type="presParOf" srcId="{B2537564-7C45-41FD-BD7A-02E0A7B745ED}" destId="{7DAE3E2F-166B-40FB-B645-66A2B526BF13}" srcOrd="2" destOrd="0" presId="urn:microsoft.com/office/officeart/2018/5/layout/CenteredIconLabelDescriptionList"/>
    <dgm:cxn modelId="{EFB3FAB6-B303-4A6A-8BE8-A93701CDCDB9}" type="presParOf" srcId="{7DAE3E2F-166B-40FB-B645-66A2B526BF13}" destId="{BEBFB4B9-D111-4F9F-A6FB-A08DAC6C0446}" srcOrd="0" destOrd="0" presId="urn:microsoft.com/office/officeart/2018/5/layout/CenteredIconLabelDescriptionList"/>
    <dgm:cxn modelId="{6E3574A2-6D88-4181-ABBB-F04339E9EE33}" type="presParOf" srcId="{7DAE3E2F-166B-40FB-B645-66A2B526BF13}" destId="{B09D2807-5237-4785-9FEB-AFAFBAF07354}" srcOrd="1" destOrd="0" presId="urn:microsoft.com/office/officeart/2018/5/layout/CenteredIconLabelDescriptionList"/>
    <dgm:cxn modelId="{F8B2CBFE-7619-4C64-BF78-956844C9C2FB}" type="presParOf" srcId="{7DAE3E2F-166B-40FB-B645-66A2B526BF13}" destId="{32102668-4CE6-4AE5-AAB1-6CC514196AFF}" srcOrd="2" destOrd="0" presId="urn:microsoft.com/office/officeart/2018/5/layout/CenteredIconLabelDescriptionList"/>
    <dgm:cxn modelId="{2694D989-19B0-44D1-AA63-E15C4CA73749}" type="presParOf" srcId="{7DAE3E2F-166B-40FB-B645-66A2B526BF13}" destId="{237650F2-DC74-49AD-B267-6D7CDE7C12DD}" srcOrd="3" destOrd="0" presId="urn:microsoft.com/office/officeart/2018/5/layout/CenteredIconLabelDescriptionList"/>
    <dgm:cxn modelId="{8D32A238-D6B5-46B9-BE7E-D459498A5BA0}" type="presParOf" srcId="{7DAE3E2F-166B-40FB-B645-66A2B526BF13}" destId="{50A9B688-8C10-433E-8EE9-3E7AD6DEDADF}" srcOrd="4" destOrd="0" presId="urn:microsoft.com/office/officeart/2018/5/layout/CenteredIconLabelDescriptionList"/>
    <dgm:cxn modelId="{C428A596-BE57-4C4D-8AF6-B0D583D966D2}" type="presParOf" srcId="{B2537564-7C45-41FD-BD7A-02E0A7B745ED}" destId="{EF27AEF4-2477-443F-9339-6377EA8729EC}" srcOrd="3" destOrd="0" presId="urn:microsoft.com/office/officeart/2018/5/layout/CenteredIconLabelDescriptionList"/>
    <dgm:cxn modelId="{81553870-3D4C-4818-9067-2DB3C65D71B1}" type="presParOf" srcId="{B2537564-7C45-41FD-BD7A-02E0A7B745ED}" destId="{E8EC3B93-2F76-446A-ACCE-0AC24B512913}" srcOrd="4" destOrd="0" presId="urn:microsoft.com/office/officeart/2018/5/layout/CenteredIconLabelDescriptionList"/>
    <dgm:cxn modelId="{4DE3AC3E-BD83-4037-B86A-8366206A46CE}" type="presParOf" srcId="{E8EC3B93-2F76-446A-ACCE-0AC24B512913}" destId="{355D2C4D-B616-4543-A7BC-35DCBDC49D22}" srcOrd="0" destOrd="0" presId="urn:microsoft.com/office/officeart/2018/5/layout/CenteredIconLabelDescriptionList"/>
    <dgm:cxn modelId="{84959821-D3C0-4307-8F24-D3C62E61978C}" type="presParOf" srcId="{E8EC3B93-2F76-446A-ACCE-0AC24B512913}" destId="{EB75A335-FC99-41FA-81A9-6E3F45601F3C}" srcOrd="1" destOrd="0" presId="urn:microsoft.com/office/officeart/2018/5/layout/CenteredIconLabelDescriptionList"/>
    <dgm:cxn modelId="{1412E73C-A463-4DE7-8918-8A6E45D3780B}" type="presParOf" srcId="{E8EC3B93-2F76-446A-ACCE-0AC24B512913}" destId="{EE22F9A5-4931-404A-BF9D-7FF394A230FE}" srcOrd="2" destOrd="0" presId="urn:microsoft.com/office/officeart/2018/5/layout/CenteredIconLabelDescriptionList"/>
    <dgm:cxn modelId="{868C7F67-3BC1-42E4-81B0-A5B8D8FDCD8A}" type="presParOf" srcId="{E8EC3B93-2F76-446A-ACCE-0AC24B512913}" destId="{7EE6D529-7B4A-4496-9270-22B85C9ED6FA}" srcOrd="3" destOrd="0" presId="urn:microsoft.com/office/officeart/2018/5/layout/CenteredIconLabelDescriptionList"/>
    <dgm:cxn modelId="{A155CF09-461F-4900-9830-729B573DAC5E}" type="presParOf" srcId="{E8EC3B93-2F76-446A-ACCE-0AC24B512913}" destId="{5BB0DA3B-884F-4CC6-8E34-833C8256D845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F56F5D-71C7-41B3-BDB1-C404C774F5F7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6669EFCC-FCC2-4408-8B49-CDE2BA2B7B5E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TE Resources:</a:t>
          </a:r>
        </a:p>
      </dgm:t>
    </dgm:pt>
    <dgm:pt modelId="{FE9F8517-5521-4839-A115-B57A525A075A}" type="parTrans" cxnId="{4601B364-0B91-400A-9705-88F584216F0A}">
      <dgm:prSet/>
      <dgm:spPr/>
      <dgm:t>
        <a:bodyPr/>
        <a:lstStyle/>
        <a:p>
          <a:endParaRPr lang="en-US"/>
        </a:p>
      </dgm:t>
    </dgm:pt>
    <dgm:pt modelId="{B3604900-9825-42A1-8220-D2FAC98900D0}" type="sibTrans" cxnId="{4601B364-0B91-400A-9705-88F584216F0A}">
      <dgm:prSet/>
      <dgm:spPr/>
      <dgm:t>
        <a:bodyPr/>
        <a:lstStyle/>
        <a:p>
          <a:endParaRPr lang="en-US"/>
        </a:p>
      </dgm:t>
    </dgm:pt>
    <dgm:pt modelId="{211DD07B-0BD8-4624-84A2-2DC1EFFE13A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-Tuition Exchange is a reciprocal scholarship opportunity for the dependents of eligible faculty and staff at all Tuition Exchange member schools-</a:t>
          </a:r>
        </a:p>
        <a:p>
          <a:pPr>
            <a:lnSpc>
              <a:spcPct val="100000"/>
            </a:lnSpc>
          </a:pPr>
          <a:r>
            <a:rPr lang="en-US" dirty="0">
              <a:hlinkClick xmlns:r="http://schemas.openxmlformats.org/officeDocument/2006/relationships" r:id="rId1"/>
            </a:rPr>
            <a:t>TE School List</a:t>
          </a:r>
          <a:endParaRPr lang="en-US" dirty="0"/>
        </a:p>
        <a:p>
          <a:pPr>
            <a:lnSpc>
              <a:spcPct val="100000"/>
            </a:lnSpc>
          </a:pPr>
          <a:r>
            <a:rPr lang="en-US" dirty="0"/>
            <a:t>-Application process online training: TE EZ-Application </a:t>
          </a:r>
          <a:r>
            <a:rPr lang="en-US" dirty="0">
              <a:hlinkClick xmlns:r="http://schemas.openxmlformats.org/officeDocument/2006/relationships" r:id="rId2"/>
            </a:rPr>
            <a:t>https://tuitionexchange.org/how-te-works/</a:t>
          </a:r>
          <a:endParaRPr lang="en-US" dirty="0"/>
        </a:p>
        <a:p>
          <a:pPr>
            <a:lnSpc>
              <a:spcPct val="100000"/>
            </a:lnSpc>
          </a:pPr>
          <a:r>
            <a:rPr lang="en-US" dirty="0"/>
            <a:t>-Families-Scholarship Award Process</a:t>
          </a:r>
        </a:p>
      </dgm:t>
    </dgm:pt>
    <dgm:pt modelId="{76AA19BF-EDC7-4454-83FF-1B7582D01D45}" type="parTrans" cxnId="{95AEBB94-E7AD-4D58-8060-5831606F58DB}">
      <dgm:prSet/>
      <dgm:spPr/>
      <dgm:t>
        <a:bodyPr/>
        <a:lstStyle/>
        <a:p>
          <a:endParaRPr lang="en-US"/>
        </a:p>
      </dgm:t>
    </dgm:pt>
    <dgm:pt modelId="{D27E7AFA-B45A-47CC-9D54-3804F1D65356}" type="sibTrans" cxnId="{95AEBB94-E7AD-4D58-8060-5831606F58DB}">
      <dgm:prSet/>
      <dgm:spPr/>
      <dgm:t>
        <a:bodyPr/>
        <a:lstStyle/>
        <a:p>
          <a:endParaRPr lang="en-US"/>
        </a:p>
      </dgm:t>
    </dgm:pt>
    <dgm:pt modelId="{57909512-A7F1-4705-9A7F-77FE8795D0C4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How to apply:</a:t>
          </a:r>
        </a:p>
        <a:p>
          <a:pPr>
            <a:lnSpc>
              <a:spcPct val="100000"/>
            </a:lnSpc>
            <a:defRPr b="1"/>
          </a:pPr>
          <a:r>
            <a:rPr lang="en-US" dirty="0">
              <a:hlinkClick xmlns:r="http://schemas.openxmlformats.org/officeDocument/2006/relationships" r:id="rId3"/>
            </a:rPr>
            <a:t>https://tuitionexchange.org/how-to-apply/</a:t>
          </a:r>
          <a:r>
            <a:rPr lang="en-US" dirty="0"/>
            <a:t>		</a:t>
          </a:r>
        </a:p>
      </dgm:t>
    </dgm:pt>
    <dgm:pt modelId="{CF7BE5CF-3E79-4A90-8D3C-EE7B7ED9D0E5}" type="parTrans" cxnId="{0E7EA6DF-6AB7-4415-A896-29C7FF0E79F1}">
      <dgm:prSet/>
      <dgm:spPr/>
      <dgm:t>
        <a:bodyPr/>
        <a:lstStyle/>
        <a:p>
          <a:endParaRPr lang="en-US"/>
        </a:p>
      </dgm:t>
    </dgm:pt>
    <dgm:pt modelId="{1B10E131-78CC-4DFE-B7C9-37DB3C19B40C}" type="sibTrans" cxnId="{0E7EA6DF-6AB7-4415-A896-29C7FF0E79F1}">
      <dgm:prSet/>
      <dgm:spPr/>
      <dgm:t>
        <a:bodyPr/>
        <a:lstStyle/>
        <a:p>
          <a:endParaRPr lang="en-US"/>
        </a:p>
      </dgm:t>
    </dgm:pt>
    <dgm:pt modelId="{652CAA1A-B20C-402C-A766-4D01A32F0D8B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Program Details:</a:t>
          </a:r>
        </a:p>
      </dgm:t>
    </dgm:pt>
    <dgm:pt modelId="{FCDFB36B-1519-4D03-A5D0-CECB44416584}" type="parTrans" cxnId="{5ED207FF-0BBD-4B76-BF25-3D7DED928962}">
      <dgm:prSet/>
      <dgm:spPr/>
      <dgm:t>
        <a:bodyPr/>
        <a:lstStyle/>
        <a:p>
          <a:endParaRPr lang="en-US"/>
        </a:p>
      </dgm:t>
    </dgm:pt>
    <dgm:pt modelId="{B01279F8-D7B7-4A20-AC25-8CD0C17DE7F1}" type="sibTrans" cxnId="{5ED207FF-0BBD-4B76-BF25-3D7DED928962}">
      <dgm:prSet/>
      <dgm:spPr/>
      <dgm:t>
        <a:bodyPr/>
        <a:lstStyle/>
        <a:p>
          <a:endParaRPr lang="en-US"/>
        </a:p>
      </dgm:t>
    </dgm:pt>
    <dgm:pt modelId="{87A320DF-F243-4F49-8409-3B79BB368D4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dirty="0"/>
            <a:t>-Competitive process, the value of the TE scholarship is tuition or the annual set rate. -Determined by th</a:t>
          </a:r>
          <a:r>
            <a:rPr lang="en-US" dirty="0"/>
            <a:t>e “import” institution and is not guaranteed</a:t>
          </a:r>
        </a:p>
        <a:p>
          <a:pPr>
            <a:lnSpc>
              <a:spcPct val="100000"/>
            </a:lnSpc>
          </a:pPr>
          <a:r>
            <a:rPr lang="en-US" dirty="0"/>
            <a:t>-Requirements can include filing the </a:t>
          </a:r>
          <a:r>
            <a:rPr lang="en-US" dirty="0">
              <a:hlinkClick xmlns:r="http://schemas.openxmlformats.org/officeDocument/2006/relationships" r:id="rId4"/>
            </a:rPr>
            <a:t>FAFSA</a:t>
          </a:r>
          <a:r>
            <a:rPr lang="en-US" dirty="0"/>
            <a:t> annually, maintaining minimum grade point average, being enrolled fulltime, and living on campus.   </a:t>
          </a:r>
        </a:p>
        <a:p>
          <a:pPr>
            <a:lnSpc>
              <a:spcPct val="100000"/>
            </a:lnSpc>
          </a:pPr>
          <a:r>
            <a:rPr lang="en-US" dirty="0"/>
            <a:t>-Admission decisions are made before TE decisions are announced. All first-year students are typically notified of admission notifications. TE decisions generally are announced before May 1 for first-year students. </a:t>
          </a:r>
        </a:p>
      </dgm:t>
    </dgm:pt>
    <dgm:pt modelId="{1FE1404A-B815-40A0-969E-850565114614}" type="parTrans" cxnId="{311E6E21-5DE1-44F9-BF6B-A3C361BDE295}">
      <dgm:prSet/>
      <dgm:spPr/>
      <dgm:t>
        <a:bodyPr/>
        <a:lstStyle/>
        <a:p>
          <a:endParaRPr lang="en-US"/>
        </a:p>
      </dgm:t>
    </dgm:pt>
    <dgm:pt modelId="{29C36515-D8D9-4F5A-869A-2EB2941F84C8}" type="sibTrans" cxnId="{311E6E21-5DE1-44F9-BF6B-A3C361BDE295}">
      <dgm:prSet/>
      <dgm:spPr/>
      <dgm:t>
        <a:bodyPr/>
        <a:lstStyle/>
        <a:p>
          <a:endParaRPr lang="en-US"/>
        </a:p>
      </dgm:t>
    </dgm:pt>
    <dgm:pt modelId="{7A13EDB5-EED3-416D-BC55-8E30F8361783}" type="pres">
      <dgm:prSet presAssocID="{15F56F5D-71C7-41B3-BDB1-C404C774F5F7}" presName="root" presStyleCnt="0">
        <dgm:presLayoutVars>
          <dgm:dir/>
          <dgm:resizeHandles val="exact"/>
        </dgm:presLayoutVars>
      </dgm:prSet>
      <dgm:spPr/>
    </dgm:pt>
    <dgm:pt modelId="{E92C2C84-C3A0-43F9-84C6-70727CEADE74}" type="pres">
      <dgm:prSet presAssocID="{6669EFCC-FCC2-4408-8B49-CDE2BA2B7B5E}" presName="compNode" presStyleCnt="0"/>
      <dgm:spPr/>
    </dgm:pt>
    <dgm:pt modelId="{7473E3DA-1F7E-48E7-A067-5A1DC39DE153}" type="pres">
      <dgm:prSet presAssocID="{6669EFCC-FCC2-4408-8B49-CDE2BA2B7B5E}" presName="iconRect" presStyleLbl="node1" presStyleIdx="0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2F9313BA-2D84-4EFF-AF41-4A63FB3A0D12}" type="pres">
      <dgm:prSet presAssocID="{6669EFCC-FCC2-4408-8B49-CDE2BA2B7B5E}" presName="iconSpace" presStyleCnt="0"/>
      <dgm:spPr/>
    </dgm:pt>
    <dgm:pt modelId="{84503C53-7CA7-4B27-B9AB-F1CDE92A201E}" type="pres">
      <dgm:prSet presAssocID="{6669EFCC-FCC2-4408-8B49-CDE2BA2B7B5E}" presName="parTx" presStyleLbl="revTx" presStyleIdx="0" presStyleCnt="6" custLinFactNeighborX="3469" custLinFactNeighborY="-38885">
        <dgm:presLayoutVars>
          <dgm:chMax val="0"/>
          <dgm:chPref val="0"/>
        </dgm:presLayoutVars>
      </dgm:prSet>
      <dgm:spPr/>
    </dgm:pt>
    <dgm:pt modelId="{5D23B086-00D6-41DF-A2B5-5058C6E62D82}" type="pres">
      <dgm:prSet presAssocID="{6669EFCC-FCC2-4408-8B49-CDE2BA2B7B5E}" presName="txSpace" presStyleCnt="0"/>
      <dgm:spPr/>
    </dgm:pt>
    <dgm:pt modelId="{33513E83-C733-42BC-815A-2C6FB3527E9C}" type="pres">
      <dgm:prSet presAssocID="{6669EFCC-FCC2-4408-8B49-CDE2BA2B7B5E}" presName="desTx" presStyleLbl="revTx" presStyleIdx="1" presStyleCnt="6" custLinFactNeighborX="-251" custLinFactNeighborY="-14019">
        <dgm:presLayoutVars/>
      </dgm:prSet>
      <dgm:spPr/>
    </dgm:pt>
    <dgm:pt modelId="{572ED4D0-FCB2-4588-B00B-B43597A71BC5}" type="pres">
      <dgm:prSet presAssocID="{B3604900-9825-42A1-8220-D2FAC98900D0}" presName="sibTrans" presStyleCnt="0"/>
      <dgm:spPr/>
    </dgm:pt>
    <dgm:pt modelId="{D4094E7B-CDBE-4521-A0C1-3E78D7A76D4B}" type="pres">
      <dgm:prSet presAssocID="{57909512-A7F1-4705-9A7F-77FE8795D0C4}" presName="compNode" presStyleCnt="0"/>
      <dgm:spPr/>
    </dgm:pt>
    <dgm:pt modelId="{AF3A8F05-B8EA-4A51-9308-5BF030930AA8}" type="pres">
      <dgm:prSet presAssocID="{57909512-A7F1-4705-9A7F-77FE8795D0C4}" presName="iconRect" presStyleLbl="node1" presStyleIdx="1" presStyleCnt="3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ptop"/>
        </a:ext>
      </dgm:extLst>
    </dgm:pt>
    <dgm:pt modelId="{E89738E7-38B6-41C3-8C34-E0FD3356C07B}" type="pres">
      <dgm:prSet presAssocID="{57909512-A7F1-4705-9A7F-77FE8795D0C4}" presName="iconSpace" presStyleCnt="0"/>
      <dgm:spPr/>
    </dgm:pt>
    <dgm:pt modelId="{72E4DF10-F4C9-4572-81BA-114766558DEF}" type="pres">
      <dgm:prSet presAssocID="{57909512-A7F1-4705-9A7F-77FE8795D0C4}" presName="parTx" presStyleLbl="revTx" presStyleIdx="2" presStyleCnt="6" custLinFactNeighborX="1022" custLinFactNeighborY="-38885">
        <dgm:presLayoutVars>
          <dgm:chMax val="0"/>
          <dgm:chPref val="0"/>
        </dgm:presLayoutVars>
      </dgm:prSet>
      <dgm:spPr/>
    </dgm:pt>
    <dgm:pt modelId="{0D048429-254A-40F8-AA67-8846D270BD58}" type="pres">
      <dgm:prSet presAssocID="{57909512-A7F1-4705-9A7F-77FE8795D0C4}" presName="txSpace" presStyleCnt="0"/>
      <dgm:spPr/>
    </dgm:pt>
    <dgm:pt modelId="{78E5C2D6-6076-483F-9D0C-B32CB5AF86F9}" type="pres">
      <dgm:prSet presAssocID="{57909512-A7F1-4705-9A7F-77FE8795D0C4}" presName="desTx" presStyleLbl="revTx" presStyleIdx="3" presStyleCnt="6">
        <dgm:presLayoutVars/>
      </dgm:prSet>
      <dgm:spPr/>
    </dgm:pt>
    <dgm:pt modelId="{0BCC308D-50DB-45A2-8DA4-5B09629A6213}" type="pres">
      <dgm:prSet presAssocID="{1B10E131-78CC-4DFE-B7C9-37DB3C19B40C}" presName="sibTrans" presStyleCnt="0"/>
      <dgm:spPr/>
    </dgm:pt>
    <dgm:pt modelId="{D1E004E8-0323-4396-AF4A-9B02C6D6BD21}" type="pres">
      <dgm:prSet presAssocID="{652CAA1A-B20C-402C-A766-4D01A32F0D8B}" presName="compNode" presStyleCnt="0"/>
      <dgm:spPr/>
    </dgm:pt>
    <dgm:pt modelId="{D6C48E3D-F0A7-4654-8239-D606C53755BC}" type="pres">
      <dgm:prSet presAssocID="{652CAA1A-B20C-402C-A766-4D01A32F0D8B}" presName="iconRect" presStyleLbl="node1" presStyleIdx="2" presStyleCnt="3"/>
      <dgm:spPr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 on shelf outline"/>
        </a:ext>
      </dgm:extLst>
    </dgm:pt>
    <dgm:pt modelId="{735CA578-D280-41CA-A027-71EA374C4771}" type="pres">
      <dgm:prSet presAssocID="{652CAA1A-B20C-402C-A766-4D01A32F0D8B}" presName="iconSpace" presStyleCnt="0"/>
      <dgm:spPr/>
    </dgm:pt>
    <dgm:pt modelId="{F7DDDE4F-44C8-4159-B005-B59CB6EAF8F7}" type="pres">
      <dgm:prSet presAssocID="{652CAA1A-B20C-402C-A766-4D01A32F0D8B}" presName="parTx" presStyleLbl="revTx" presStyleIdx="4" presStyleCnt="6" custScaleX="100007" custScaleY="82947" custLinFactNeighborX="415" custLinFactNeighborY="-38885">
        <dgm:presLayoutVars>
          <dgm:chMax val="0"/>
          <dgm:chPref val="0"/>
        </dgm:presLayoutVars>
      </dgm:prSet>
      <dgm:spPr/>
    </dgm:pt>
    <dgm:pt modelId="{D3C0D06A-C93F-4472-AF19-8466D1B56620}" type="pres">
      <dgm:prSet presAssocID="{652CAA1A-B20C-402C-A766-4D01A32F0D8B}" presName="txSpace" presStyleCnt="0"/>
      <dgm:spPr/>
    </dgm:pt>
    <dgm:pt modelId="{82001A1D-0616-42D9-BB1F-43D187E03233}" type="pres">
      <dgm:prSet presAssocID="{652CAA1A-B20C-402C-A766-4D01A32F0D8B}" presName="desTx" presStyleLbl="revTx" presStyleIdx="5" presStyleCnt="6" custLinFactNeighborX="1350" custLinFactNeighborY="-14662">
        <dgm:presLayoutVars/>
      </dgm:prSet>
      <dgm:spPr/>
    </dgm:pt>
  </dgm:ptLst>
  <dgm:cxnLst>
    <dgm:cxn modelId="{311E6E21-5DE1-44F9-BF6B-A3C361BDE295}" srcId="{652CAA1A-B20C-402C-A766-4D01A32F0D8B}" destId="{87A320DF-F243-4F49-8409-3B79BB368D4B}" srcOrd="0" destOrd="0" parTransId="{1FE1404A-B815-40A0-969E-850565114614}" sibTransId="{29C36515-D8D9-4F5A-869A-2EB2941F84C8}"/>
    <dgm:cxn modelId="{4601B364-0B91-400A-9705-88F584216F0A}" srcId="{15F56F5D-71C7-41B3-BDB1-C404C774F5F7}" destId="{6669EFCC-FCC2-4408-8B49-CDE2BA2B7B5E}" srcOrd="0" destOrd="0" parTransId="{FE9F8517-5521-4839-A115-B57A525A075A}" sibTransId="{B3604900-9825-42A1-8220-D2FAC98900D0}"/>
    <dgm:cxn modelId="{E040C051-B35D-421C-8C31-E53D9E4A0B80}" type="presOf" srcId="{87A320DF-F243-4F49-8409-3B79BB368D4B}" destId="{82001A1D-0616-42D9-BB1F-43D187E03233}" srcOrd="0" destOrd="0" presId="urn:microsoft.com/office/officeart/2018/5/layout/CenteredIconLabelDescriptionList"/>
    <dgm:cxn modelId="{95AEBB94-E7AD-4D58-8060-5831606F58DB}" srcId="{6669EFCC-FCC2-4408-8B49-CDE2BA2B7B5E}" destId="{211DD07B-0BD8-4624-84A2-2DC1EFFE13AB}" srcOrd="0" destOrd="0" parTransId="{76AA19BF-EDC7-4454-83FF-1B7582D01D45}" sibTransId="{D27E7AFA-B45A-47CC-9D54-3804F1D65356}"/>
    <dgm:cxn modelId="{8B7BAACB-4E2E-41E1-9DFF-8DD9ACEA28BE}" type="presOf" srcId="{6669EFCC-FCC2-4408-8B49-CDE2BA2B7B5E}" destId="{84503C53-7CA7-4B27-B9AB-F1CDE92A201E}" srcOrd="0" destOrd="0" presId="urn:microsoft.com/office/officeart/2018/5/layout/CenteredIconLabelDescriptionList"/>
    <dgm:cxn modelId="{CA2C65CE-C726-4D23-AC10-5C87934C7215}" type="presOf" srcId="{15F56F5D-71C7-41B3-BDB1-C404C774F5F7}" destId="{7A13EDB5-EED3-416D-BC55-8E30F8361783}" srcOrd="0" destOrd="0" presId="urn:microsoft.com/office/officeart/2018/5/layout/CenteredIconLabelDescriptionList"/>
    <dgm:cxn modelId="{DA52B6D7-4F5A-4D39-B92C-6DB7F5171FB0}" type="presOf" srcId="{211DD07B-0BD8-4624-84A2-2DC1EFFE13AB}" destId="{33513E83-C733-42BC-815A-2C6FB3527E9C}" srcOrd="0" destOrd="0" presId="urn:microsoft.com/office/officeart/2018/5/layout/CenteredIconLabelDescriptionList"/>
    <dgm:cxn modelId="{0E7EA6DF-6AB7-4415-A896-29C7FF0E79F1}" srcId="{15F56F5D-71C7-41B3-BDB1-C404C774F5F7}" destId="{57909512-A7F1-4705-9A7F-77FE8795D0C4}" srcOrd="1" destOrd="0" parTransId="{CF7BE5CF-3E79-4A90-8D3C-EE7B7ED9D0E5}" sibTransId="{1B10E131-78CC-4DFE-B7C9-37DB3C19B40C}"/>
    <dgm:cxn modelId="{9CD0F8E6-6C61-4840-AE4A-3480A3E0CCF4}" type="presOf" srcId="{652CAA1A-B20C-402C-A766-4D01A32F0D8B}" destId="{F7DDDE4F-44C8-4159-B005-B59CB6EAF8F7}" srcOrd="0" destOrd="0" presId="urn:microsoft.com/office/officeart/2018/5/layout/CenteredIconLabelDescriptionList"/>
    <dgm:cxn modelId="{F16C92F1-8D8F-4183-A33C-1CC7FB09FCDA}" type="presOf" srcId="{57909512-A7F1-4705-9A7F-77FE8795D0C4}" destId="{72E4DF10-F4C9-4572-81BA-114766558DEF}" srcOrd="0" destOrd="0" presId="urn:microsoft.com/office/officeart/2018/5/layout/CenteredIconLabelDescriptionList"/>
    <dgm:cxn modelId="{5ED207FF-0BBD-4B76-BF25-3D7DED928962}" srcId="{15F56F5D-71C7-41B3-BDB1-C404C774F5F7}" destId="{652CAA1A-B20C-402C-A766-4D01A32F0D8B}" srcOrd="2" destOrd="0" parTransId="{FCDFB36B-1519-4D03-A5D0-CECB44416584}" sibTransId="{B01279F8-D7B7-4A20-AC25-8CD0C17DE7F1}"/>
    <dgm:cxn modelId="{55885408-9175-489F-8AB4-C719D96B829C}" type="presParOf" srcId="{7A13EDB5-EED3-416D-BC55-8E30F8361783}" destId="{E92C2C84-C3A0-43F9-84C6-70727CEADE74}" srcOrd="0" destOrd="0" presId="urn:microsoft.com/office/officeart/2018/5/layout/CenteredIconLabelDescriptionList"/>
    <dgm:cxn modelId="{5B030365-0DCD-4038-8E34-17F216AB3751}" type="presParOf" srcId="{E92C2C84-C3A0-43F9-84C6-70727CEADE74}" destId="{7473E3DA-1F7E-48E7-A067-5A1DC39DE153}" srcOrd="0" destOrd="0" presId="urn:microsoft.com/office/officeart/2018/5/layout/CenteredIconLabelDescriptionList"/>
    <dgm:cxn modelId="{F4CA2842-9481-43F5-A7BE-235CD185CD6F}" type="presParOf" srcId="{E92C2C84-C3A0-43F9-84C6-70727CEADE74}" destId="{2F9313BA-2D84-4EFF-AF41-4A63FB3A0D12}" srcOrd="1" destOrd="0" presId="urn:microsoft.com/office/officeart/2018/5/layout/CenteredIconLabelDescriptionList"/>
    <dgm:cxn modelId="{9C46AAC5-29D1-42CE-88CA-B301CAE67F51}" type="presParOf" srcId="{E92C2C84-C3A0-43F9-84C6-70727CEADE74}" destId="{84503C53-7CA7-4B27-B9AB-F1CDE92A201E}" srcOrd="2" destOrd="0" presId="urn:microsoft.com/office/officeart/2018/5/layout/CenteredIconLabelDescriptionList"/>
    <dgm:cxn modelId="{2863AB22-FBA3-4DAE-B126-9E6111DB56D4}" type="presParOf" srcId="{E92C2C84-C3A0-43F9-84C6-70727CEADE74}" destId="{5D23B086-00D6-41DF-A2B5-5058C6E62D82}" srcOrd="3" destOrd="0" presId="urn:microsoft.com/office/officeart/2018/5/layout/CenteredIconLabelDescriptionList"/>
    <dgm:cxn modelId="{5521E698-C5FE-4F22-AAA1-2B2E553511D9}" type="presParOf" srcId="{E92C2C84-C3A0-43F9-84C6-70727CEADE74}" destId="{33513E83-C733-42BC-815A-2C6FB3527E9C}" srcOrd="4" destOrd="0" presId="urn:microsoft.com/office/officeart/2018/5/layout/CenteredIconLabelDescriptionList"/>
    <dgm:cxn modelId="{F09961DD-D009-4A24-B73B-FCE4BDA97FF3}" type="presParOf" srcId="{7A13EDB5-EED3-416D-BC55-8E30F8361783}" destId="{572ED4D0-FCB2-4588-B00B-B43597A71BC5}" srcOrd="1" destOrd="0" presId="urn:microsoft.com/office/officeart/2018/5/layout/CenteredIconLabelDescriptionList"/>
    <dgm:cxn modelId="{2BDF18E3-6384-4EAE-BC0D-AE43AA02DC43}" type="presParOf" srcId="{7A13EDB5-EED3-416D-BC55-8E30F8361783}" destId="{D4094E7B-CDBE-4521-A0C1-3E78D7A76D4B}" srcOrd="2" destOrd="0" presId="urn:microsoft.com/office/officeart/2018/5/layout/CenteredIconLabelDescriptionList"/>
    <dgm:cxn modelId="{8B466B6E-05A4-4C88-A2EF-CF1EA257B664}" type="presParOf" srcId="{D4094E7B-CDBE-4521-A0C1-3E78D7A76D4B}" destId="{AF3A8F05-B8EA-4A51-9308-5BF030930AA8}" srcOrd="0" destOrd="0" presId="urn:microsoft.com/office/officeart/2018/5/layout/CenteredIconLabelDescriptionList"/>
    <dgm:cxn modelId="{CF887D99-B669-4775-8EE8-1285FC7D6A57}" type="presParOf" srcId="{D4094E7B-CDBE-4521-A0C1-3E78D7A76D4B}" destId="{E89738E7-38B6-41C3-8C34-E0FD3356C07B}" srcOrd="1" destOrd="0" presId="urn:microsoft.com/office/officeart/2018/5/layout/CenteredIconLabelDescriptionList"/>
    <dgm:cxn modelId="{873C8141-54B6-4756-8110-3214681251B9}" type="presParOf" srcId="{D4094E7B-CDBE-4521-A0C1-3E78D7A76D4B}" destId="{72E4DF10-F4C9-4572-81BA-114766558DEF}" srcOrd="2" destOrd="0" presId="urn:microsoft.com/office/officeart/2018/5/layout/CenteredIconLabelDescriptionList"/>
    <dgm:cxn modelId="{2B41F1D9-73C0-4D35-AC42-18469BDA1460}" type="presParOf" srcId="{D4094E7B-CDBE-4521-A0C1-3E78D7A76D4B}" destId="{0D048429-254A-40F8-AA67-8846D270BD58}" srcOrd="3" destOrd="0" presId="urn:microsoft.com/office/officeart/2018/5/layout/CenteredIconLabelDescriptionList"/>
    <dgm:cxn modelId="{66B882EB-0963-4954-9A78-F8D07ED3E763}" type="presParOf" srcId="{D4094E7B-CDBE-4521-A0C1-3E78D7A76D4B}" destId="{78E5C2D6-6076-483F-9D0C-B32CB5AF86F9}" srcOrd="4" destOrd="0" presId="urn:microsoft.com/office/officeart/2018/5/layout/CenteredIconLabelDescriptionList"/>
    <dgm:cxn modelId="{722E4481-1FB8-4F87-9F1F-C5ED57175186}" type="presParOf" srcId="{7A13EDB5-EED3-416D-BC55-8E30F8361783}" destId="{0BCC308D-50DB-45A2-8DA4-5B09629A6213}" srcOrd="3" destOrd="0" presId="urn:microsoft.com/office/officeart/2018/5/layout/CenteredIconLabelDescriptionList"/>
    <dgm:cxn modelId="{B50D0844-3526-4CDB-944D-DBBFCD3AB9BF}" type="presParOf" srcId="{7A13EDB5-EED3-416D-BC55-8E30F8361783}" destId="{D1E004E8-0323-4396-AF4A-9B02C6D6BD21}" srcOrd="4" destOrd="0" presId="urn:microsoft.com/office/officeart/2018/5/layout/CenteredIconLabelDescriptionList"/>
    <dgm:cxn modelId="{AA27CA71-C5CF-4217-95FC-2165EE937B70}" type="presParOf" srcId="{D1E004E8-0323-4396-AF4A-9B02C6D6BD21}" destId="{D6C48E3D-F0A7-4654-8239-D606C53755BC}" srcOrd="0" destOrd="0" presId="urn:microsoft.com/office/officeart/2018/5/layout/CenteredIconLabelDescriptionList"/>
    <dgm:cxn modelId="{D1CDFB97-A802-4E0E-A8EE-AE5B0DC141AE}" type="presParOf" srcId="{D1E004E8-0323-4396-AF4A-9B02C6D6BD21}" destId="{735CA578-D280-41CA-A027-71EA374C4771}" srcOrd="1" destOrd="0" presId="urn:microsoft.com/office/officeart/2018/5/layout/CenteredIconLabelDescriptionList"/>
    <dgm:cxn modelId="{54F2AC08-CE8E-4761-B565-C1F74E69BB60}" type="presParOf" srcId="{D1E004E8-0323-4396-AF4A-9B02C6D6BD21}" destId="{F7DDDE4F-44C8-4159-B005-B59CB6EAF8F7}" srcOrd="2" destOrd="0" presId="urn:microsoft.com/office/officeart/2018/5/layout/CenteredIconLabelDescriptionList"/>
    <dgm:cxn modelId="{42EE1E9C-B283-41F4-A44F-406BDA8779C1}" type="presParOf" srcId="{D1E004E8-0323-4396-AF4A-9B02C6D6BD21}" destId="{D3C0D06A-C93F-4472-AF19-8466D1B56620}" srcOrd="3" destOrd="0" presId="urn:microsoft.com/office/officeart/2018/5/layout/CenteredIconLabelDescriptionList"/>
    <dgm:cxn modelId="{86A1601C-7666-49F3-B4D1-143B954B04B9}" type="presParOf" srcId="{D1E004E8-0323-4396-AF4A-9B02C6D6BD21}" destId="{82001A1D-0616-42D9-BB1F-43D187E03233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6D623B-0270-4BC3-91CC-581BBF163463}">
      <dsp:nvSpPr>
        <dsp:cNvPr id="0" name=""/>
        <dsp:cNvSpPr/>
      </dsp:nvSpPr>
      <dsp:spPr>
        <a:xfrm>
          <a:off x="645815" y="335"/>
          <a:ext cx="686734" cy="68673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D865C1-DDEE-4874-8501-DDDAAE762FC5}">
      <dsp:nvSpPr>
        <dsp:cNvPr id="0" name=""/>
        <dsp:cNvSpPr/>
      </dsp:nvSpPr>
      <dsp:spPr>
        <a:xfrm>
          <a:off x="8133" y="867734"/>
          <a:ext cx="1962099" cy="3017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How to Apply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0" kern="1200" dirty="0"/>
            <a:t>-Online Form: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>
              <a:hlinkClick xmlns:r="http://schemas.openxmlformats.org/officeDocument/2006/relationships" r:id="rId3"/>
            </a:rPr>
            <a:t>https://services2.juniata.edu/hr/tuition-benefit/</a:t>
          </a:r>
          <a:endParaRPr lang="en-US" sz="1400" kern="1200" dirty="0"/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0" kern="1200" dirty="0"/>
            <a:t>-Must be connected to JC network 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endParaRPr lang="en-US" sz="1400" b="0" kern="1200" dirty="0"/>
        </a:p>
      </dsp:txBody>
      <dsp:txXfrm>
        <a:off x="8133" y="867734"/>
        <a:ext cx="1962099" cy="3017566"/>
      </dsp:txXfrm>
    </dsp:sp>
    <dsp:sp modelId="{8E0EA1E0-79B6-49B3-9BF9-A76D8A76D60C}">
      <dsp:nvSpPr>
        <dsp:cNvPr id="0" name=""/>
        <dsp:cNvSpPr/>
      </dsp:nvSpPr>
      <dsp:spPr>
        <a:xfrm>
          <a:off x="8133" y="3969330"/>
          <a:ext cx="1962099" cy="231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BFB4B9-D111-4F9F-A6FB-A08DAC6C0446}">
      <dsp:nvSpPr>
        <dsp:cNvPr id="0" name=""/>
        <dsp:cNvSpPr/>
      </dsp:nvSpPr>
      <dsp:spPr>
        <a:xfrm>
          <a:off x="2951283" y="335"/>
          <a:ext cx="686734" cy="686734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102668-4CE6-4AE5-AAB1-6CC514196AFF}">
      <dsp:nvSpPr>
        <dsp:cNvPr id="0" name=""/>
        <dsp:cNvSpPr/>
      </dsp:nvSpPr>
      <dsp:spPr>
        <a:xfrm>
          <a:off x="2313600" y="867734"/>
          <a:ext cx="1962099" cy="3017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Benefit Details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0" kern="1200" dirty="0"/>
            <a:t>-Maximum of four regular academic years up to a maximum of 128 attempted credit hours. 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0" kern="1200" dirty="0"/>
            <a:t>-Tuition only 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0" kern="1200" dirty="0"/>
            <a:t>-Fees not included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0" kern="1200" dirty="0"/>
            <a:t>-Cost for Study Abroad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0" kern="1200" dirty="0"/>
            <a:t>-Contact Tracie Patrick in Financial Planning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endParaRPr lang="en-US" sz="1400" kern="1200" dirty="0"/>
        </a:p>
      </dsp:txBody>
      <dsp:txXfrm>
        <a:off x="2313600" y="867734"/>
        <a:ext cx="1962099" cy="3017566"/>
      </dsp:txXfrm>
    </dsp:sp>
    <dsp:sp modelId="{50A9B688-8C10-433E-8EE9-3E7AD6DEDADF}">
      <dsp:nvSpPr>
        <dsp:cNvPr id="0" name=""/>
        <dsp:cNvSpPr/>
      </dsp:nvSpPr>
      <dsp:spPr>
        <a:xfrm>
          <a:off x="2313600" y="3969330"/>
          <a:ext cx="1962099" cy="231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5D2C4D-B616-4543-A7BC-35DCBDC49D22}">
      <dsp:nvSpPr>
        <dsp:cNvPr id="0" name=""/>
        <dsp:cNvSpPr/>
      </dsp:nvSpPr>
      <dsp:spPr>
        <a:xfrm>
          <a:off x="5256750" y="335"/>
          <a:ext cx="686734" cy="686734"/>
        </a:xfrm>
        <a:prstGeom prst="rect">
          <a:avLst/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22F9A5-4931-404A-BF9D-7FF394A230FE}">
      <dsp:nvSpPr>
        <dsp:cNvPr id="0" name=""/>
        <dsp:cNvSpPr/>
      </dsp:nvSpPr>
      <dsp:spPr>
        <a:xfrm>
          <a:off x="4619067" y="867734"/>
          <a:ext cx="1962099" cy="3017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Deadlines: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0" kern="1200" dirty="0"/>
            <a:t>-Full-time: Apply for benefit by Dec. 15</a:t>
          </a:r>
          <a:r>
            <a:rPr lang="en-US" sz="1400" b="0" kern="1200" baseline="30000" dirty="0"/>
            <a:t>th</a:t>
          </a:r>
          <a:r>
            <a:rPr lang="en-US" sz="1400" b="0" kern="1200" dirty="0"/>
            <a:t> 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0" i="1" kern="1200" dirty="0"/>
            <a:t>(Part-time: apply each semester</a:t>
          </a:r>
          <a:r>
            <a:rPr lang="en-US" sz="1400" kern="1200" dirty="0"/>
            <a:t>)</a:t>
          </a:r>
        </a:p>
      </dsp:txBody>
      <dsp:txXfrm>
        <a:off x="4619067" y="867734"/>
        <a:ext cx="1962099" cy="3017566"/>
      </dsp:txXfrm>
    </dsp:sp>
    <dsp:sp modelId="{5BB0DA3B-884F-4CC6-8E34-833C8256D845}">
      <dsp:nvSpPr>
        <dsp:cNvPr id="0" name=""/>
        <dsp:cNvSpPr/>
      </dsp:nvSpPr>
      <dsp:spPr>
        <a:xfrm>
          <a:off x="4619067" y="3969330"/>
          <a:ext cx="1962099" cy="231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</dsp:txBody>
      <dsp:txXfrm>
        <a:off x="4619067" y="3969330"/>
        <a:ext cx="1962099" cy="2318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73E3DA-1F7E-48E7-A067-5A1DC39DE153}">
      <dsp:nvSpPr>
        <dsp:cNvPr id="0" name=""/>
        <dsp:cNvSpPr/>
      </dsp:nvSpPr>
      <dsp:spPr>
        <a:xfrm>
          <a:off x="645747" y="139570"/>
          <a:ext cx="686734" cy="67576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503C53-7CA7-4B27-B9AB-F1CDE92A201E}">
      <dsp:nvSpPr>
        <dsp:cNvPr id="0" name=""/>
        <dsp:cNvSpPr/>
      </dsp:nvSpPr>
      <dsp:spPr>
        <a:xfrm>
          <a:off x="76130" y="738341"/>
          <a:ext cx="1962099" cy="6317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TE Resources:</a:t>
          </a:r>
        </a:p>
      </dsp:txBody>
      <dsp:txXfrm>
        <a:off x="76130" y="738341"/>
        <a:ext cx="1962099" cy="631753"/>
      </dsp:txXfrm>
    </dsp:sp>
    <dsp:sp modelId="{33513E83-C733-42BC-815A-2C6FB3527E9C}">
      <dsp:nvSpPr>
        <dsp:cNvPr id="0" name=""/>
        <dsp:cNvSpPr/>
      </dsp:nvSpPr>
      <dsp:spPr>
        <a:xfrm>
          <a:off x="3140" y="1362269"/>
          <a:ext cx="1962099" cy="23677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-Tuition Exchange is a reciprocal scholarship opportunity for the dependents of eligible faculty and staff at all Tuition Exchange member schools-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hlinkClick xmlns:r="http://schemas.openxmlformats.org/officeDocument/2006/relationships" r:id="rId3"/>
            </a:rPr>
            <a:t>TE School List</a:t>
          </a:r>
          <a:endParaRPr lang="en-US" sz="1100" kern="1200" dirty="0"/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-Application process online training: TE EZ-Application </a:t>
          </a:r>
          <a:r>
            <a:rPr lang="en-US" sz="1100" kern="1200" dirty="0">
              <a:hlinkClick xmlns:r="http://schemas.openxmlformats.org/officeDocument/2006/relationships" r:id="rId4"/>
            </a:rPr>
            <a:t>https://tuitionexchange.org/how-te-works/</a:t>
          </a:r>
          <a:endParaRPr lang="en-US" sz="1100" kern="1200" dirty="0"/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-Families-Scholarship Award Process</a:t>
          </a:r>
        </a:p>
      </dsp:txBody>
      <dsp:txXfrm>
        <a:off x="3140" y="1362269"/>
        <a:ext cx="1962099" cy="2367709"/>
      </dsp:txXfrm>
    </dsp:sp>
    <dsp:sp modelId="{AF3A8F05-B8EA-4A51-9308-5BF030930AA8}">
      <dsp:nvSpPr>
        <dsp:cNvPr id="0" name=""/>
        <dsp:cNvSpPr/>
      </dsp:nvSpPr>
      <dsp:spPr>
        <a:xfrm>
          <a:off x="2951214" y="139570"/>
          <a:ext cx="686734" cy="67576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E4DF10-F4C9-4572-81BA-114766558DEF}">
      <dsp:nvSpPr>
        <dsp:cNvPr id="0" name=""/>
        <dsp:cNvSpPr/>
      </dsp:nvSpPr>
      <dsp:spPr>
        <a:xfrm>
          <a:off x="2333584" y="738341"/>
          <a:ext cx="1962099" cy="6317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How to apply: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>
              <a:hlinkClick xmlns:r="http://schemas.openxmlformats.org/officeDocument/2006/relationships" r:id="rId7"/>
            </a:rPr>
            <a:t>https://tuitionexchange.org/how-to-apply/</a:t>
          </a:r>
          <a:r>
            <a:rPr lang="en-US" sz="1400" kern="1200" dirty="0"/>
            <a:t>		</a:t>
          </a:r>
        </a:p>
      </dsp:txBody>
      <dsp:txXfrm>
        <a:off x="2333584" y="738341"/>
        <a:ext cx="1962099" cy="631753"/>
      </dsp:txXfrm>
    </dsp:sp>
    <dsp:sp modelId="{78E5C2D6-6076-483F-9D0C-B32CB5AF86F9}">
      <dsp:nvSpPr>
        <dsp:cNvPr id="0" name=""/>
        <dsp:cNvSpPr/>
      </dsp:nvSpPr>
      <dsp:spPr>
        <a:xfrm>
          <a:off x="2313531" y="1694198"/>
          <a:ext cx="1962099" cy="23677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C48E3D-F0A7-4654-8239-D606C53755BC}">
      <dsp:nvSpPr>
        <dsp:cNvPr id="0" name=""/>
        <dsp:cNvSpPr/>
      </dsp:nvSpPr>
      <dsp:spPr>
        <a:xfrm>
          <a:off x="5256750" y="71493"/>
          <a:ext cx="686734" cy="675768"/>
        </a:xfrm>
        <a:prstGeom prst="rect">
          <a:avLst/>
        </a:prstGeom>
        <a:blipFill>
          <a:blip xmlns:r="http://schemas.openxmlformats.org/officeDocument/2006/relationships"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DDDE4F-44C8-4159-B005-B59CB6EAF8F7}">
      <dsp:nvSpPr>
        <dsp:cNvPr id="0" name=""/>
        <dsp:cNvSpPr/>
      </dsp:nvSpPr>
      <dsp:spPr>
        <a:xfrm>
          <a:off x="4627063" y="724131"/>
          <a:ext cx="1962237" cy="524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Program Details:</a:t>
          </a:r>
        </a:p>
      </dsp:txBody>
      <dsp:txXfrm>
        <a:off x="4627063" y="724131"/>
        <a:ext cx="1962237" cy="524020"/>
      </dsp:txXfrm>
    </dsp:sp>
    <dsp:sp modelId="{82001A1D-0616-42D9-BB1F-43D187E03233}">
      <dsp:nvSpPr>
        <dsp:cNvPr id="0" name=""/>
        <dsp:cNvSpPr/>
      </dsp:nvSpPr>
      <dsp:spPr>
        <a:xfrm>
          <a:off x="4627201" y="1259005"/>
          <a:ext cx="1962099" cy="25038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kern="1200" dirty="0"/>
            <a:t>-Competitive process, the value of the TE scholarship is tuition or the annual set rate. -Determined by th</a:t>
          </a:r>
          <a:r>
            <a:rPr lang="en-US" sz="1100" kern="1200" dirty="0"/>
            <a:t>e “import” institution and is not guaranteed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-Requirements can include filing the </a:t>
          </a:r>
          <a:r>
            <a:rPr lang="en-US" sz="1100" kern="1200" dirty="0">
              <a:hlinkClick xmlns:r="http://schemas.openxmlformats.org/officeDocument/2006/relationships" r:id="rId10"/>
            </a:rPr>
            <a:t>FAFSA</a:t>
          </a:r>
          <a:r>
            <a:rPr lang="en-US" sz="1100" kern="1200" dirty="0"/>
            <a:t> annually, maintaining minimum grade point average, being enrolled fulltime, and living on campus.   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-Admission decisions are made before TE decisions are announced. All first-year students are typically notified of admission notifications. TE decisions generally are announced before May 1 for first-year students. </a:t>
          </a:r>
        </a:p>
      </dsp:txBody>
      <dsp:txXfrm>
        <a:off x="4627201" y="1259005"/>
        <a:ext cx="1962099" cy="25038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92936FF-2E59-4AF4-A30A-4150E3760F38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E61BC10-B7BD-407A-A6AB-44F0CDE3A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2551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87FFAF-7C97-47A5-8509-B2E45F63DC55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7107C-CE04-4EE3-9011-AF8F73AA0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09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07107C-CE04-4EE3-9011-AF8F73AA0C5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931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D27EF24E-4AF0-40FA-BA57-53377F8C9ED0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949AE39A-EA3B-4FDF-ACC6-EBC02997C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680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F24E-4AF0-40FA-BA57-53377F8C9ED0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E39A-EA3B-4FDF-ACC6-EBC02997C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768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F24E-4AF0-40FA-BA57-53377F8C9ED0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E39A-EA3B-4FDF-ACC6-EBC02997C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42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F24E-4AF0-40FA-BA57-53377F8C9ED0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E39A-EA3B-4FDF-ACC6-EBC02997C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101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F24E-4AF0-40FA-BA57-53377F8C9ED0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E39A-EA3B-4FDF-ACC6-EBC02997CA1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06679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F24E-4AF0-40FA-BA57-53377F8C9ED0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E39A-EA3B-4FDF-ACC6-EBC02997C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831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F24E-4AF0-40FA-BA57-53377F8C9ED0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E39A-EA3B-4FDF-ACC6-EBC02997C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97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F24E-4AF0-40FA-BA57-53377F8C9ED0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E39A-EA3B-4FDF-ACC6-EBC02997C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445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F24E-4AF0-40FA-BA57-53377F8C9ED0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E39A-EA3B-4FDF-ACC6-EBC02997C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412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F24E-4AF0-40FA-BA57-53377F8C9ED0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E39A-EA3B-4FDF-ACC6-EBC02997C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018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F24E-4AF0-40FA-BA57-53377F8C9ED0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E39A-EA3B-4FDF-ACC6-EBC02997C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61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D27EF24E-4AF0-40FA-BA57-53377F8C9ED0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949AE39A-EA3B-4FDF-ACC6-EBC02997C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132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uniata.edu/offices/human-resources/benefits/tuition-exchange.ph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hyperlink" Target="https://www.tuitionexchange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jMtwTqGngB0?start=70&amp;feature=oembed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8469" y="723331"/>
            <a:ext cx="6307061" cy="3875965"/>
          </a:xfrm>
          <a:noFill/>
        </p:spPr>
        <p:txBody>
          <a:bodyPr anchor="ctr">
            <a:normAutofit/>
          </a:bodyPr>
          <a:lstStyle/>
          <a:p>
            <a:r>
              <a:rPr lang="en-US" sz="5200">
                <a:solidFill>
                  <a:schemeClr val="tx2"/>
                </a:solidFill>
              </a:rPr>
              <a:t>Assistance in the Education of Employees and Dependents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8468" y="5595582"/>
            <a:ext cx="6307061" cy="896658"/>
          </a:xfrm>
        </p:spPr>
        <p:txBody>
          <a:bodyPr>
            <a:normAutofit/>
          </a:bodyPr>
          <a:lstStyle/>
          <a:p>
            <a:pPr algn="r"/>
            <a:r>
              <a:rPr lang="en-US" sz="1700">
                <a:solidFill>
                  <a:schemeClr val="accent2"/>
                </a:solidFill>
              </a:rPr>
              <a:t>Sponsored by Human Resources &amp; Financial Planning</a:t>
            </a:r>
          </a:p>
          <a:p>
            <a:pPr algn="r"/>
            <a:endParaRPr lang="en-US" sz="170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5821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5D5E0904-721C-4D68-9EB8-1C9752E329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D0CDF5D3-7220-42A0-9D37-ECF3BF283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2900" y="0"/>
            <a:ext cx="8126730" cy="5105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4BC717F-58B3-4A4E-BC3B-1B11323AD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2900" y="5105400"/>
            <a:ext cx="8126730" cy="1752600"/>
          </a:xfrm>
          <a:prstGeom prst="rect">
            <a:avLst/>
          </a:prstGeom>
          <a:solidFill>
            <a:srgbClr val="353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1D642A-63EA-B019-FA0B-F781F21C5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137" y="5181600"/>
            <a:ext cx="7617326" cy="1076324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5000"/>
              </a:lnSpc>
            </a:pPr>
            <a:r>
              <a:rPr lang="en-US" sz="3600">
                <a:solidFill>
                  <a:srgbClr val="FFFFFF"/>
                </a:solidFill>
              </a:rPr>
              <a:t>Tuition Exchange Program</a:t>
            </a:r>
            <a:br>
              <a:rPr lang="en-US" sz="3600">
                <a:solidFill>
                  <a:srgbClr val="FFFFFF"/>
                </a:solidFill>
              </a:rPr>
            </a:br>
            <a:r>
              <a:rPr lang="en-US" sz="3600">
                <a:solidFill>
                  <a:srgbClr val="FFFFFF"/>
                </a:solidFill>
              </a:rPr>
              <a:t>Terminology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EE75710-64C5-4CA8-8A7C-82EE4125C9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2900" cy="6858000"/>
          </a:xfrm>
          <a:prstGeom prst="rect">
            <a:avLst/>
          </a:prstGeom>
          <a:solidFill>
            <a:srgbClr val="6F6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F669939-5E9F-37A7-01C6-462CF49893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" y="1374349"/>
            <a:ext cx="7196042" cy="2356703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435050B1-74E1-4A81-923D-0F5971A3B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69630" y="0"/>
            <a:ext cx="674370" cy="6858000"/>
          </a:xfrm>
          <a:prstGeom prst="rect">
            <a:avLst/>
          </a:prstGeom>
          <a:solidFill>
            <a:srgbClr val="353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77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801627-6861-4EA9-BE98-E0CE33A89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82600" cy="6858000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C1483F-490E-4C8A-8765-1F8AF0C67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599" y="0"/>
            <a:ext cx="2802142" cy="6858000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898" y="643466"/>
            <a:ext cx="2319539" cy="5528734"/>
          </a:xfrm>
          <a:noFill/>
        </p:spPr>
        <p:txBody>
          <a:bodyPr anchor="t">
            <a:normAutofit/>
          </a:bodyPr>
          <a:lstStyle/>
          <a:p>
            <a:r>
              <a:rPr lang="en-US" sz="2400">
                <a:solidFill>
                  <a:srgbClr val="FFFFFF"/>
                </a:solidFill>
              </a:rPr>
              <a:t>Eligibility for Benefit</a:t>
            </a: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49BF42-D05C-4553-9417-7B8695759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84740" y="0"/>
            <a:ext cx="518488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6423" y="643466"/>
            <a:ext cx="4370604" cy="5571067"/>
          </a:xfrm>
        </p:spPr>
        <p:txBody>
          <a:bodyPr>
            <a:normAutofit/>
          </a:bodyPr>
          <a:lstStyle/>
          <a:p>
            <a:r>
              <a:rPr lang="en-US" sz="2100" dirty="0"/>
              <a:t>JC Policy can be found at: </a:t>
            </a:r>
            <a:r>
              <a:rPr lang="en-US" sz="2100" dirty="0">
                <a:hlinkClick r:id="rId2"/>
              </a:rPr>
              <a:t>https://www.juniata.edu/offices/human-resources/benefits/tuition-exchange.php</a:t>
            </a:r>
            <a:r>
              <a:rPr lang="en-US" sz="2100" dirty="0"/>
              <a:t> </a:t>
            </a:r>
          </a:p>
          <a:p>
            <a:r>
              <a:rPr lang="en-US" sz="2100" dirty="0"/>
              <a:t>Full-time employment status</a:t>
            </a:r>
          </a:p>
          <a:p>
            <a:r>
              <a:rPr lang="en-US" sz="2100" dirty="0"/>
              <a:t>Years of service requirement</a:t>
            </a:r>
          </a:p>
          <a:p>
            <a:r>
              <a:rPr lang="en-US" sz="2100" dirty="0"/>
              <a:t>Different from Admission process</a:t>
            </a:r>
          </a:p>
          <a:p>
            <a:r>
              <a:rPr lang="en-US" sz="2100" dirty="0"/>
              <a:t>Dependent status as defined by IRS</a:t>
            </a:r>
          </a:p>
          <a:p>
            <a:pPr lvl="1"/>
            <a:r>
              <a:rPr lang="en-US" sz="2100" dirty="0"/>
              <a:t>Federal tax return used for proof of dependency status starting in tax year prior to benefit start</a:t>
            </a:r>
          </a:p>
          <a:p>
            <a:pPr lvl="1"/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591903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801627-6861-4EA9-BE98-E0CE33A89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82600" cy="6858000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C1483F-490E-4C8A-8765-1F8AF0C67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599" y="0"/>
            <a:ext cx="2802142" cy="6858000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898" y="643466"/>
            <a:ext cx="2319539" cy="5528734"/>
          </a:xfrm>
          <a:noFill/>
        </p:spPr>
        <p:txBody>
          <a:bodyPr anchor="t">
            <a:normAutofit/>
          </a:bodyPr>
          <a:lstStyle/>
          <a:p>
            <a:r>
              <a:rPr lang="en-US" sz="2400">
                <a:solidFill>
                  <a:srgbClr val="FFFFFF"/>
                </a:solidFill>
              </a:rPr>
              <a:t>Types of Benefits</a:t>
            </a: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49BF42-D05C-4553-9417-7B8695759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84740" y="0"/>
            <a:ext cx="518488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6423" y="643466"/>
            <a:ext cx="4370604" cy="557106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100" dirty="0"/>
          </a:p>
          <a:p>
            <a:pPr lvl="1"/>
            <a:endParaRPr lang="en-US" sz="2100" dirty="0"/>
          </a:p>
          <a:p>
            <a:pPr lvl="1"/>
            <a:endParaRPr lang="en-US" sz="2100" dirty="0"/>
          </a:p>
          <a:p>
            <a:pPr lvl="1"/>
            <a:endParaRPr lang="en-US" sz="2100" dirty="0"/>
          </a:p>
          <a:p>
            <a:pPr lvl="1"/>
            <a:endParaRPr lang="en-US" sz="2100" dirty="0"/>
          </a:p>
          <a:p>
            <a:pPr lvl="1"/>
            <a:r>
              <a:rPr lang="en-US" sz="2100" b="1" dirty="0"/>
              <a:t>Juniata Tuition Benefit</a:t>
            </a:r>
          </a:p>
          <a:p>
            <a:pPr marL="822960" lvl="3" indent="0">
              <a:buNone/>
            </a:pPr>
            <a:endParaRPr lang="en-US" sz="2100" dirty="0"/>
          </a:p>
          <a:p>
            <a:pPr lvl="1"/>
            <a:r>
              <a:rPr lang="en-US" sz="2100" b="1" dirty="0"/>
              <a:t>Tuition Exchange</a:t>
            </a:r>
          </a:p>
          <a:p>
            <a:pPr marL="822960" lvl="3" indent="0">
              <a:buNone/>
            </a:pPr>
            <a:r>
              <a:rPr lang="en-US" sz="2100" dirty="0"/>
              <a:t>	</a:t>
            </a:r>
          </a:p>
          <a:p>
            <a:pPr marL="914400" lvl="3" indent="0">
              <a:buNone/>
            </a:pPr>
            <a:endParaRPr lang="en-US" sz="2100" dirty="0"/>
          </a:p>
          <a:p>
            <a:pPr lvl="1"/>
            <a:endParaRPr lang="en-US" sz="2100" dirty="0"/>
          </a:p>
          <a:p>
            <a:pPr lvl="1"/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2999205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699" y="381000"/>
            <a:ext cx="5682996" cy="1325562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Juniata Tuition Benefit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9C141AF8-090C-048F-F161-404E96CD2D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5378474"/>
              </p:ext>
            </p:extLst>
          </p:nvPr>
        </p:nvGraphicFramePr>
        <p:xfrm>
          <a:off x="946547" y="2013055"/>
          <a:ext cx="6589301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10918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314" y="381000"/>
            <a:ext cx="7269480" cy="132556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Tuition Exchange Program</a:t>
            </a:r>
            <a:br>
              <a:rPr lang="en-US" dirty="0"/>
            </a:br>
            <a:r>
              <a:rPr lang="en-US" sz="3200" dirty="0">
                <a:hlinkClick r:id="rId2"/>
              </a:rPr>
              <a:t>https://www.tuitionexchange.org/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95625D2-D356-9352-B128-D326298DE1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0749777"/>
              </p:ext>
            </p:extLst>
          </p:nvPr>
        </p:nvGraphicFramePr>
        <p:xfrm>
          <a:off x="990600" y="1733994"/>
          <a:ext cx="6589301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237B3FB-91EE-8A57-FA47-40BE714EBF81}"/>
              </a:ext>
            </a:extLst>
          </p:cNvPr>
          <p:cNvSpPr txBox="1"/>
          <p:nvPr/>
        </p:nvSpPr>
        <p:spPr>
          <a:xfrm>
            <a:off x="3124200" y="3429000"/>
            <a:ext cx="2362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</a:pPr>
            <a:r>
              <a:rPr lang="en-US" sz="1100" dirty="0"/>
              <a:t>-Apply </a:t>
            </a:r>
            <a:r>
              <a:rPr lang="en-US" sz="1100" u="sng" dirty="0"/>
              <a:t>early</a:t>
            </a:r>
            <a:r>
              <a:rPr lang="en-US" sz="1100" dirty="0"/>
              <a:t> to have a better chance of receiving the exchange.</a:t>
            </a:r>
          </a:p>
          <a:p>
            <a:pPr lvl="0">
              <a:lnSpc>
                <a:spcPct val="100000"/>
              </a:lnSpc>
            </a:pPr>
            <a:endParaRPr lang="en-US" sz="1100" dirty="0"/>
          </a:p>
          <a:p>
            <a:pPr lvl="0">
              <a:lnSpc>
                <a:spcPct val="100000"/>
              </a:lnSpc>
            </a:pPr>
            <a:r>
              <a:rPr lang="en-US" sz="1100" dirty="0"/>
              <a:t>-Recommended </a:t>
            </a:r>
            <a:r>
              <a:rPr lang="en-US" sz="1100" b="1" u="sng" dirty="0"/>
              <a:t>before</a:t>
            </a:r>
            <a:r>
              <a:rPr lang="en-US" sz="1100" dirty="0"/>
              <a:t> Dec. 15</a:t>
            </a:r>
            <a:r>
              <a:rPr lang="en-US" sz="1100" baseline="30000" dirty="0"/>
              <a:t>th</a:t>
            </a:r>
            <a:r>
              <a:rPr lang="en-US" sz="1100" dirty="0"/>
              <a:t> of Senior year of high school</a:t>
            </a:r>
          </a:p>
          <a:p>
            <a:pPr lvl="0">
              <a:lnSpc>
                <a:spcPct val="100000"/>
              </a:lnSpc>
            </a:pPr>
            <a:endParaRPr lang="en-US" sz="1100" dirty="0"/>
          </a:p>
          <a:p>
            <a:r>
              <a:rPr lang="en-US" sz="1100" dirty="0"/>
              <a:t>-Inquire with “import” schools about individual TE application dates &amp; procedures. </a:t>
            </a:r>
          </a:p>
          <a:p>
            <a:endParaRPr lang="en-US" sz="1100" dirty="0"/>
          </a:p>
          <a:p>
            <a:pPr lvl="0">
              <a:lnSpc>
                <a:spcPct val="100000"/>
              </a:lnSpc>
            </a:pPr>
            <a:r>
              <a:rPr lang="en-US" sz="1100" dirty="0"/>
              <a:t>-Students can list up to 10 schools on the EZ-App</a:t>
            </a:r>
          </a:p>
        </p:txBody>
      </p:sp>
    </p:spTree>
    <p:extLst>
      <p:ext uri="{BB962C8B-B14F-4D97-AF65-F5344CB8AC3E}">
        <p14:creationId xmlns:p14="http://schemas.microsoft.com/office/powerpoint/2010/main" val="1573862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hade val="98000"/>
                <a:satMod val="130000"/>
                <a:lumMod val="102000"/>
              </a:schemeClr>
            </a:gs>
            <a:gs pos="100000">
              <a:schemeClr val="bg1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9B0F74F9-E373-4883-A533-C80C53DE6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765FFFB-1163-4DA7-83B0-B8677ABBC6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noFill/>
          <a:ln>
            <a:solidFill>
              <a:srgbClr val="A85A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C117A05-2F4F-4370-A926-6191A5C3DC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599" y="643468"/>
            <a:ext cx="8178800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Online Media 8" title="Applying for Tuition Exchange">
            <a:hlinkClick r:id="" action="ppaction://media"/>
            <a:extLst>
              <a:ext uri="{FF2B5EF4-FFF2-40B4-BE49-F238E27FC236}">
                <a16:creationId xmlns:a16="http://schemas.microsoft.com/office/drawing/2014/main" id="{609A1F6F-0370-014C-9AC9-E8992342CA86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40357" y="643466"/>
            <a:ext cx="7463281" cy="5376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4728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9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B5AD9-CEF4-AA76-2160-5BEF66F97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137" y="5181600"/>
            <a:ext cx="7617326" cy="1076324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5000"/>
              </a:lnSpc>
            </a:pPr>
            <a:r>
              <a:rPr lang="en-US" sz="4700" dirty="0">
                <a:solidFill>
                  <a:srgbClr val="FFFFFF"/>
                </a:solidFill>
              </a:rPr>
              <a:t>Tuition Exchange Program</a:t>
            </a:r>
          </a:p>
        </p:txBody>
      </p:sp>
      <p:pic>
        <p:nvPicPr>
          <p:cNvPr id="3" name="Picture 2" descr="A green and orange text on a white background&#10;&#10;Description automatically generated">
            <a:extLst>
              <a:ext uri="{FF2B5EF4-FFF2-40B4-BE49-F238E27FC236}">
                <a16:creationId xmlns:a16="http://schemas.microsoft.com/office/drawing/2014/main" id="{E5CCC089-E2F2-A900-F84A-9BE7182DBE9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678" b="2"/>
          <a:stretch/>
        </p:blipFill>
        <p:spPr>
          <a:xfrm>
            <a:off x="1043754" y="640081"/>
            <a:ext cx="6754453" cy="3825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495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DB454-E7A0-BB80-1ADE-9D634399A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137" y="5181600"/>
            <a:ext cx="7617326" cy="107632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>
              <a:lnSpc>
                <a:spcPct val="85000"/>
              </a:lnSpc>
            </a:pPr>
            <a:r>
              <a:rPr lang="en-US" sz="4700" dirty="0"/>
              <a:t>Tuition Exchange Program</a:t>
            </a:r>
            <a:br>
              <a:rPr lang="en-US" sz="4700" dirty="0"/>
            </a:br>
            <a:r>
              <a:rPr lang="en-US" sz="4700" dirty="0"/>
              <a:t>TE-EZ Application Online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1987966-1D4B-AABB-E999-2694420DE4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062" y="600076"/>
            <a:ext cx="7781112" cy="3302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596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D0757-DAB1-CBA9-BBF5-B8CB14A5C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5562600"/>
            <a:ext cx="7200900" cy="762000"/>
          </a:xfrm>
        </p:spPr>
        <p:txBody>
          <a:bodyPr>
            <a:normAutofit fontScale="90000"/>
          </a:bodyPr>
          <a:lstStyle/>
          <a:p>
            <a:r>
              <a:rPr lang="en-US" dirty="0"/>
              <a:t>Tuition Exchange Program</a:t>
            </a:r>
            <a:br>
              <a:rPr lang="en-US" dirty="0"/>
            </a:br>
            <a:r>
              <a:rPr lang="en-US" dirty="0"/>
              <a:t>Important Questions to Ask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54998D1-46CE-76F3-31DB-AAD175AE02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" y="18288"/>
            <a:ext cx="9144000" cy="4644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082365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13741</TotalTime>
  <Words>410</Words>
  <Application>Microsoft Office PowerPoint</Application>
  <PresentationFormat>On-screen Show (4:3)</PresentationFormat>
  <Paragraphs>58</Paragraphs>
  <Slides>10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Schoolbook</vt:lpstr>
      <vt:lpstr>Wingdings 2</vt:lpstr>
      <vt:lpstr>View</vt:lpstr>
      <vt:lpstr>Assistance in the Education of Employees and Dependents </vt:lpstr>
      <vt:lpstr>Eligibility for Benefit</vt:lpstr>
      <vt:lpstr>Types of Benefits</vt:lpstr>
      <vt:lpstr>Juniata Tuition Benefit</vt:lpstr>
      <vt:lpstr>Tuition Exchange Program https://www.tuitionexchange.org/</vt:lpstr>
      <vt:lpstr>PowerPoint Presentation</vt:lpstr>
      <vt:lpstr>Tuition Exchange Program</vt:lpstr>
      <vt:lpstr>Tuition Exchange Program TE-EZ Application Online</vt:lpstr>
      <vt:lpstr>Tuition Exchange Program Important Questions to Ask</vt:lpstr>
      <vt:lpstr>Tuition Exchange Program Terminology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Employee Tuition Benefits</dc:title>
  <dc:creator>Rennell, Valerie (rennelv)</dc:creator>
  <cp:lastModifiedBy>Closz, Cathy (closzc)</cp:lastModifiedBy>
  <cp:revision>51</cp:revision>
  <cp:lastPrinted>2023-09-27T19:09:34Z</cp:lastPrinted>
  <dcterms:created xsi:type="dcterms:W3CDTF">2013-12-06T14:25:19Z</dcterms:created>
  <dcterms:modified xsi:type="dcterms:W3CDTF">2025-09-24T18:06:25Z</dcterms:modified>
</cp:coreProperties>
</file>