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8" r:id="rId6"/>
    <p:sldId id="256" r:id="rId7"/>
    <p:sldId id="270" r:id="rId8"/>
    <p:sldId id="271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B1505-9635-4934-858A-8F1E56650FD1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63E05-5381-400C-BA3C-C6F80E4D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4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531E9-AEE8-4D54-8BF2-0974E5EB647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C3AE3-B2CE-48AA-911A-A80A8EAE8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0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3AE3-B2CE-48AA-911A-A80A8EAE81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1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9B0D0B8-575A-4E3D-9A4A-57DEC7C3821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685" y="1828800"/>
            <a:ext cx="7445829" cy="838201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Housing Selection 2019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3" y="2438400"/>
            <a:ext cx="7141031" cy="20574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2 – 13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9:00am – 5:00pm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Eagles Nook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1484" y="4648200"/>
            <a:ext cx="71410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Office of Residential Life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residentiallife@juniata.edu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www.juniata.edu/reslife</a:t>
            </a:r>
          </a:p>
          <a:p>
            <a:pPr algn="ctr"/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41440" cy="1524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 Numbers</a:t>
            </a:r>
            <a: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Priority # is 1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020" y="2057400"/>
            <a:ext cx="6934200" cy="3818069"/>
          </a:xfrm>
        </p:spPr>
        <p:txBody>
          <a:bodyPr>
            <a:noAutofit/>
          </a:bodyPr>
          <a:lstStyle/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Anticipated graduation year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seniors </a:t>
            </a:r>
            <a:r>
              <a:rPr lang="en-US" sz="1800" dirty="0" smtClean="0">
                <a:solidFill>
                  <a:schemeClr val="tx2"/>
                </a:solidFill>
              </a:rPr>
              <a:t>(December 2019 &amp; May 2020),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juniors (December </a:t>
            </a:r>
            <a:r>
              <a:rPr lang="en-US" sz="1800" dirty="0" smtClean="0">
                <a:solidFill>
                  <a:schemeClr val="tx2"/>
                </a:solidFill>
              </a:rPr>
              <a:t>2020 </a:t>
            </a:r>
            <a:r>
              <a:rPr lang="en-US" sz="1800" dirty="0">
                <a:solidFill>
                  <a:schemeClr val="tx2"/>
                </a:solidFill>
              </a:rPr>
              <a:t>&amp; May </a:t>
            </a:r>
            <a:r>
              <a:rPr lang="en-US" sz="1800" dirty="0" smtClean="0">
                <a:solidFill>
                  <a:schemeClr val="tx2"/>
                </a:solidFill>
              </a:rPr>
              <a:t>2021), 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</a:t>
            </a:r>
            <a:r>
              <a:rPr lang="en-US" sz="1800" dirty="0" smtClean="0">
                <a:solidFill>
                  <a:schemeClr val="tx2"/>
                </a:solidFill>
              </a:rPr>
              <a:t>Sophomores (May 2022 &amp; May 2023)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400" b="1" u="sng" dirty="0" smtClean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>
                <a:solidFill>
                  <a:schemeClr val="tx2"/>
                </a:solidFill>
              </a:rPr>
              <a:t>Lottery 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Lottery within GPA groups for rising seniors and juniors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Just lottery for all rising </a:t>
            </a:r>
            <a:r>
              <a:rPr lang="en-US" sz="1800" dirty="0" smtClean="0">
                <a:solidFill>
                  <a:schemeClr val="tx2"/>
                </a:solidFill>
              </a:rPr>
              <a:t>sophomores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GPA Brackets for rising seniors and juniors</a:t>
            </a:r>
          </a:p>
          <a:p>
            <a:pPr marL="0" lvl="1" indent="0">
              <a:buClr>
                <a:schemeClr val="tx2"/>
              </a:buClr>
              <a:buNone/>
            </a:pP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       4.0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3.61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3.60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3.26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3.25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2.82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2.81 &amp; below</a:t>
            </a:r>
          </a:p>
          <a:p>
            <a:pPr marL="0" lvl="1" indent="0">
              <a:buClr>
                <a:schemeClr val="tx2"/>
              </a:buClr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09600"/>
            <a:ext cx="8153400" cy="1239818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#1: Multiples (3 or More)</a:t>
            </a:r>
            <a:b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2 - </a:t>
            </a: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2133600"/>
            <a:ext cx="6705600" cy="3886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sz="1700" dirty="0" smtClean="0">
                <a:solidFill>
                  <a:schemeClr val="tx2"/>
                </a:solidFill>
              </a:rPr>
              <a:t>A </a:t>
            </a:r>
            <a:r>
              <a:rPr lang="en-US" sz="17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Priority </a:t>
            </a:r>
            <a:r>
              <a:rPr lang="en-US" sz="1700" dirty="0" smtClean="0">
                <a:solidFill>
                  <a:schemeClr val="tx2"/>
                </a:solidFill>
              </a:rPr>
              <a:t>number </a:t>
            </a:r>
            <a:r>
              <a:rPr lang="en-US" sz="1700" dirty="0">
                <a:solidFill>
                  <a:schemeClr val="tx2"/>
                </a:solidFill>
              </a:rPr>
              <a:t>will be </a:t>
            </a:r>
            <a:r>
              <a:rPr lang="en-US" sz="1700" dirty="0" smtClean="0">
                <a:solidFill>
                  <a:schemeClr val="tx2"/>
                </a:solidFill>
              </a:rPr>
              <a:t>generated, based on the average of individual </a:t>
            </a:r>
            <a:r>
              <a:rPr lang="en-US" sz="1700" dirty="0">
                <a:solidFill>
                  <a:schemeClr val="tx2"/>
                </a:solidFill>
              </a:rPr>
              <a:t>priority </a:t>
            </a:r>
            <a:r>
              <a:rPr lang="en-US" sz="1700" dirty="0" smtClean="0">
                <a:solidFill>
                  <a:schemeClr val="tx2"/>
                </a:solidFill>
              </a:rPr>
              <a:t>numbers. </a:t>
            </a:r>
            <a:r>
              <a:rPr lang="en-US" sz="1700" dirty="0">
                <a:solidFill>
                  <a:schemeClr val="tx2"/>
                </a:solidFill>
              </a:rPr>
              <a:t>This </a:t>
            </a:r>
            <a:r>
              <a:rPr lang="en-US" sz="1700" dirty="0" smtClean="0">
                <a:solidFill>
                  <a:schemeClr val="tx2"/>
                </a:solidFill>
              </a:rPr>
              <a:t>group priority </a:t>
            </a:r>
            <a:r>
              <a:rPr lang="en-US" sz="1700" dirty="0">
                <a:solidFill>
                  <a:schemeClr val="tx2"/>
                </a:solidFill>
              </a:rPr>
              <a:t>number will be used to determine selection </a:t>
            </a:r>
            <a:r>
              <a:rPr lang="en-US" sz="1700" dirty="0" smtClean="0">
                <a:solidFill>
                  <a:schemeClr val="tx2"/>
                </a:solidFill>
              </a:rPr>
              <a:t>order </a:t>
            </a:r>
            <a:r>
              <a:rPr lang="en-US" sz="1700" dirty="0">
                <a:solidFill>
                  <a:schemeClr val="tx2"/>
                </a:solidFill>
              </a:rPr>
              <a:t>for multiple housing. </a:t>
            </a:r>
          </a:p>
          <a:p>
            <a:pPr>
              <a:buClr>
                <a:schemeClr val="tx2"/>
              </a:buClr>
            </a:pPr>
            <a:endParaRPr lang="en-US" sz="1700" b="1" u="sng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East Suites: 8 person and 4 person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Double rooms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Shared living room and bathroom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Air conditioned</a:t>
            </a: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Houses and apartments: </a:t>
            </a:r>
            <a:endParaRPr lang="en-US" sz="1700" b="1" u="sng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Buildings: Mission, Pink, Hess, 2111, 305 College Ave, 612, 614, 1731, 1815, 1931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All have shared kitchen, living </a:t>
            </a:r>
            <a:r>
              <a:rPr lang="en-US" sz="1700" dirty="0">
                <a:solidFill>
                  <a:schemeClr val="tx2"/>
                </a:solidFill>
              </a:rPr>
              <a:t>room and </a:t>
            </a:r>
            <a:r>
              <a:rPr lang="en-US" sz="1700" dirty="0" smtClean="0">
                <a:solidFill>
                  <a:schemeClr val="tx2"/>
                </a:solidFill>
              </a:rPr>
              <a:t>bathroom</a:t>
            </a: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Triple and Quad rooms:</a:t>
            </a:r>
            <a:endParaRPr lang="en-US" sz="1700" b="1" u="sng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Buildings:  South, Cloister, Lesher, Hess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7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r>
              <a:rPr lang="en-US" sz="1700" b="1" i="1" dirty="0" smtClean="0">
                <a:solidFill>
                  <a:schemeClr val="accent2"/>
                </a:solidFill>
              </a:rPr>
              <a:t>All Roommates must select and confirm each other beforehand. 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1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1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172467"/>
            <a:ext cx="5943600" cy="3542533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US" sz="2000" b="1" u="sng" dirty="0" smtClean="0">
                <a:solidFill>
                  <a:schemeClr val="tx2"/>
                </a:solidFill>
              </a:rPr>
              <a:t>Nathan</a:t>
            </a: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All Nathan </a:t>
            </a:r>
            <a:r>
              <a:rPr lang="en-US" sz="1600" dirty="0" smtClean="0">
                <a:solidFill>
                  <a:schemeClr val="tx2"/>
                </a:solidFill>
              </a:rPr>
              <a:t>rooms  (including connecting singles)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1800" b="1" u="sng" dirty="0" smtClean="0">
                <a:solidFill>
                  <a:schemeClr val="tx2"/>
                </a:solidFill>
              </a:rPr>
              <a:t>Other locations with single rooms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Lesher x 1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Cloister </a:t>
            </a:r>
            <a:r>
              <a:rPr lang="en-US" sz="1600" dirty="0">
                <a:solidFill>
                  <a:schemeClr val="tx2"/>
                </a:solidFill>
              </a:rPr>
              <a:t>x </a:t>
            </a:r>
            <a:r>
              <a:rPr lang="en-US" sz="1600" dirty="0" smtClean="0">
                <a:solidFill>
                  <a:schemeClr val="tx2"/>
                </a:solidFill>
              </a:rPr>
              <a:t>4</a:t>
            </a:r>
          </a:p>
          <a:p>
            <a:pPr marL="365760" lvl="1" indent="0" algn="ctr">
              <a:buClr>
                <a:schemeClr val="tx2"/>
              </a:buClr>
              <a:buNone/>
            </a:pPr>
            <a:endParaRPr lang="en-US" sz="1600" b="1" i="1" dirty="0" smtClean="0">
              <a:solidFill>
                <a:schemeClr val="accent2"/>
              </a:solidFill>
            </a:endParaRPr>
          </a:p>
          <a:p>
            <a:pPr marL="365760" lvl="1" indent="0" algn="ctr">
              <a:buClr>
                <a:schemeClr val="tx2"/>
              </a:buClr>
              <a:buNone/>
            </a:pPr>
            <a:r>
              <a:rPr lang="en-US" sz="1600" b="1" i="1" dirty="0" smtClean="0">
                <a:solidFill>
                  <a:schemeClr val="accent2"/>
                </a:solidFill>
              </a:rPr>
              <a:t>Please note all single rooms have a higher room rate.</a:t>
            </a:r>
            <a:endParaRPr lang="en-US" sz="11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#2 : Single Rooms</a:t>
            </a:r>
          </a:p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</a:t>
            </a:r>
            <a:r>
              <a:rPr lang="en-US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- 7</a:t>
            </a: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59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14600"/>
            <a:ext cx="6324600" cy="3352800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Within a pair, the </a:t>
            </a:r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individual priority number </a:t>
            </a:r>
            <a:r>
              <a:rPr lang="en-US" sz="2000" dirty="0" smtClean="0">
                <a:solidFill>
                  <a:schemeClr val="tx2"/>
                </a:solidFill>
              </a:rPr>
              <a:t>will used to determine the order for room selection. </a:t>
            </a:r>
          </a:p>
          <a:p>
            <a:pPr>
              <a:buClr>
                <a:schemeClr val="tx2"/>
              </a:buClr>
            </a:pPr>
            <a:r>
              <a:rPr lang="en-US" sz="2000" b="1" u="sng" dirty="0" smtClean="0">
                <a:solidFill>
                  <a:schemeClr val="tx2"/>
                </a:solidFill>
              </a:rPr>
              <a:t>Standard </a:t>
            </a:r>
            <a:r>
              <a:rPr lang="en-US" sz="2000" b="1" u="sng" dirty="0">
                <a:solidFill>
                  <a:schemeClr val="tx2"/>
                </a:solidFill>
              </a:rPr>
              <a:t>doubles</a:t>
            </a:r>
            <a:r>
              <a:rPr lang="en-US" sz="2000" b="1" dirty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Cloister 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Lesher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South </a:t>
            </a:r>
          </a:p>
          <a:p>
            <a:pPr lvl="1">
              <a:buClr>
                <a:schemeClr val="tx2"/>
              </a:buClr>
            </a:pPr>
            <a:r>
              <a:rPr lang="en-US" sz="2000" dirty="0">
                <a:solidFill>
                  <a:schemeClr val="tx2"/>
                </a:solidFill>
              </a:rPr>
              <a:t>Tussey </a:t>
            </a:r>
            <a:r>
              <a:rPr lang="en-US" sz="2000" dirty="0" smtClean="0">
                <a:solidFill>
                  <a:schemeClr val="tx2"/>
                </a:solidFill>
              </a:rPr>
              <a:t>Terrace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Hess</a:t>
            </a:r>
          </a:p>
          <a:p>
            <a:pPr>
              <a:buClr>
                <a:schemeClr val="tx2"/>
              </a:buClr>
            </a:pPr>
            <a:r>
              <a:rPr lang="en-US" sz="2000" b="1" dirty="0" smtClean="0">
                <a:solidFill>
                  <a:schemeClr val="tx2"/>
                </a:solidFill>
              </a:rPr>
              <a:t>Any remaining spaces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5446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#3: Double Rooms </a:t>
            </a:r>
          </a:p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8 – 12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5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-60000">
            <a:off x="927282" y="864829"/>
            <a:ext cx="3064827" cy="1503037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Room Selection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394496"/>
            <a:ext cx="3300714" cy="3407994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599" y="914400"/>
            <a:ext cx="3203711" cy="1480095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598" y="2526447"/>
            <a:ext cx="3203711" cy="1664553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419600"/>
            <a:ext cx="3356109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1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5881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a Roommate?!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676401"/>
            <a:ext cx="6196405" cy="40466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tx2"/>
                </a:solidFill>
              </a:rPr>
              <a:t>Come to our </a:t>
            </a:r>
            <a:r>
              <a:rPr lang="en-US" sz="3600" b="1" dirty="0" smtClean="0">
                <a:solidFill>
                  <a:schemeClr val="tx2"/>
                </a:solidFill>
              </a:rPr>
              <a:t>Roommate Mixer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March 26 </a:t>
            </a:r>
            <a:r>
              <a:rPr lang="en-US" sz="2800" b="1" dirty="0" smtClean="0">
                <a:solidFill>
                  <a:schemeClr val="tx2"/>
                </a:solidFill>
              </a:rPr>
              <a:t>&amp; </a:t>
            </a:r>
            <a:r>
              <a:rPr lang="en-US" sz="2800" b="1" dirty="0">
                <a:solidFill>
                  <a:schemeClr val="tx2"/>
                </a:solidFill>
              </a:rPr>
              <a:t>March </a:t>
            </a:r>
            <a:r>
              <a:rPr lang="en-US" sz="2800" b="1" dirty="0" smtClean="0">
                <a:solidFill>
                  <a:schemeClr val="tx2"/>
                </a:solidFill>
              </a:rPr>
              <a:t>27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in BAC C210. 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Search for a roommate on 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Eagles Nook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Applying </a:t>
            </a:r>
            <a:r>
              <a:rPr lang="en-US" sz="3600" b="1" dirty="0">
                <a:solidFill>
                  <a:schemeClr val="tx2"/>
                </a:solidFill>
              </a:rPr>
              <a:t>for an international </a:t>
            </a:r>
            <a:r>
              <a:rPr lang="en-US" sz="3600" b="1" dirty="0" smtClean="0">
                <a:solidFill>
                  <a:schemeClr val="tx2"/>
                </a:solidFill>
              </a:rPr>
              <a:t>roommate through the Eagles Nook.</a:t>
            </a:r>
            <a:endParaRPr lang="en-US" sz="3600" b="1" dirty="0">
              <a:solidFill>
                <a:schemeClr val="tx2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95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do before Room Draw</a:t>
            </a: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7"/>
            <a:ext cx="6196405" cy="3703002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Complete </a:t>
            </a:r>
            <a:r>
              <a:rPr lang="en-US" dirty="0"/>
              <a:t>the housing </a:t>
            </a:r>
            <a:r>
              <a:rPr lang="en-US" dirty="0" smtClean="0"/>
              <a:t>application by March 28.</a:t>
            </a:r>
          </a:p>
          <a:p>
            <a:pPr lvl="1"/>
            <a:r>
              <a:rPr lang="en-US" dirty="0" smtClean="0"/>
              <a:t>Request </a:t>
            </a:r>
            <a:r>
              <a:rPr lang="en-US" dirty="0"/>
              <a:t>and confirm all </a:t>
            </a:r>
            <a:r>
              <a:rPr lang="en-US" dirty="0" smtClean="0"/>
              <a:t>roommates </a:t>
            </a:r>
            <a:r>
              <a:rPr lang="en-US" dirty="0"/>
              <a:t>by </a:t>
            </a:r>
            <a:r>
              <a:rPr lang="en-US" dirty="0" smtClean="0"/>
              <a:t>March 28.</a:t>
            </a:r>
          </a:p>
          <a:p>
            <a:pPr lvl="1"/>
            <a:r>
              <a:rPr lang="en-US" dirty="0" smtClean="0"/>
              <a:t>Check </a:t>
            </a:r>
            <a:r>
              <a:rPr lang="en-US" dirty="0"/>
              <a:t>your selection start </a:t>
            </a:r>
            <a:r>
              <a:rPr lang="en-US" dirty="0" smtClean="0"/>
              <a:t>time</a:t>
            </a:r>
            <a:r>
              <a:rPr lang="en-US" sz="1300" dirty="0" smtClean="0"/>
              <a:t>.</a:t>
            </a:r>
          </a:p>
          <a:p>
            <a:pPr marL="365760" lvl="1" indent="0">
              <a:buNone/>
            </a:pPr>
            <a:r>
              <a:rPr lang="en-US" sz="1300" dirty="0" smtClean="0"/>
              <a:t>       (</a:t>
            </a:r>
            <a:r>
              <a:rPr lang="en-US" sz="1300" dirty="0" smtClean="0"/>
              <a:t>sent to Juniata email and on your Eagles Nook account)</a:t>
            </a:r>
          </a:p>
          <a:p>
            <a:pPr lvl="1"/>
            <a:r>
              <a:rPr lang="en-US" dirty="0" smtClean="0"/>
              <a:t>Designate </a:t>
            </a:r>
            <a:r>
              <a:rPr lang="en-US" dirty="0"/>
              <a:t>one person to select housing for your group or pair. 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an alarm for your </a:t>
            </a:r>
            <a:r>
              <a:rPr lang="en-US" dirty="0" smtClean="0"/>
              <a:t>selection time. </a:t>
            </a:r>
          </a:p>
          <a:p>
            <a:pPr marL="365760" lvl="1" indent="0" algn="ctr">
              <a:buNone/>
            </a:pPr>
            <a:r>
              <a:rPr lang="en-US" sz="1800" dirty="0" smtClean="0"/>
              <a:t>(</a:t>
            </a:r>
            <a:r>
              <a:rPr lang="en-US" sz="1800" dirty="0"/>
              <a:t>Note: you will have </a:t>
            </a:r>
            <a:r>
              <a:rPr lang="en-US" sz="1800" dirty="0" smtClean="0"/>
              <a:t>5-10 </a:t>
            </a:r>
            <a:r>
              <a:rPr lang="en-US" sz="1800" dirty="0"/>
              <a:t>minutes before the next group or person can select </a:t>
            </a:r>
            <a:r>
              <a:rPr lang="en-US" sz="1800" dirty="0" smtClean="0"/>
              <a:t>housing)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the confirmation email to make sure everything is accurate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 algn="ctr">
              <a:buNone/>
            </a:pPr>
            <a:r>
              <a:rPr lang="en-US" sz="1900" b="1" i="1" dirty="0" smtClean="0">
                <a:solidFill>
                  <a:schemeClr val="accent2"/>
                </a:solidFill>
              </a:rPr>
              <a:t>Once you participate in one selection, you will be removed from the others.</a:t>
            </a:r>
            <a:endParaRPr lang="en-US" sz="1900" b="1" i="1" dirty="0">
              <a:solidFill>
                <a:schemeClr val="accent2"/>
              </a:solidFill>
            </a:endParaRP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openlounge.org/lunargame/files/2011/11/question-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400"/>
            <a:ext cx="41148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2723</TotalTime>
  <Words>428</Words>
  <Application>Microsoft Office PowerPoint</Application>
  <PresentationFormat>On-screen Show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Brush Script MT</vt:lpstr>
      <vt:lpstr>Calibri</vt:lpstr>
      <vt:lpstr>Constantia</vt:lpstr>
      <vt:lpstr>Franklin Gothic Book</vt:lpstr>
      <vt:lpstr>Rage Italic</vt:lpstr>
      <vt:lpstr>Pushpin</vt:lpstr>
      <vt:lpstr>Housing Selection 2019</vt:lpstr>
      <vt:lpstr>Priority Numbers Best Priority # is 1</vt:lpstr>
      <vt:lpstr> Selection #1: Multiples (3 or More) April 2 - 3 </vt:lpstr>
      <vt:lpstr>PowerPoint Presentation</vt:lpstr>
      <vt:lpstr>PowerPoint Presentation</vt:lpstr>
      <vt:lpstr>Sample Room Selection</vt:lpstr>
      <vt:lpstr>Looking for a Roommate?!</vt:lpstr>
      <vt:lpstr>Things to do before Room Draw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Room Draw 2012</dc:title>
  <dc:creator>O'Donnell, Lauren (odonnel)</dc:creator>
  <cp:lastModifiedBy>White, Tasia (whitet)</cp:lastModifiedBy>
  <cp:revision>72</cp:revision>
  <cp:lastPrinted>2014-03-04T01:11:51Z</cp:lastPrinted>
  <dcterms:created xsi:type="dcterms:W3CDTF">2012-02-28T14:27:41Z</dcterms:created>
  <dcterms:modified xsi:type="dcterms:W3CDTF">2019-03-27T14:02:03Z</dcterms:modified>
</cp:coreProperties>
</file>