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13"/>
  </p:notesMasterIdLst>
  <p:handoutMasterIdLst>
    <p:handoutMasterId r:id="rId14"/>
  </p:handoutMasterIdLst>
  <p:sldIdLst>
    <p:sldId id="257" r:id="rId2"/>
    <p:sldId id="272" r:id="rId3"/>
    <p:sldId id="258" r:id="rId4"/>
    <p:sldId id="259" r:id="rId5"/>
    <p:sldId id="260" r:id="rId6"/>
    <p:sldId id="268" r:id="rId7"/>
    <p:sldId id="256" r:id="rId8"/>
    <p:sldId id="270" r:id="rId9"/>
    <p:sldId id="271" r:id="rId10"/>
    <p:sldId id="273" r:id="rId11"/>
    <p:sldId id="265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B1505-9635-4934-858A-8F1E56650FD1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863E05-5381-400C-BA3C-C6F80E4DB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4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531E9-AEE8-4D54-8BF2-0974E5EB6473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C3AE3-B2CE-48AA-911A-A80A8EAE8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03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C3AE3-B2CE-48AA-911A-A80A8EAE81F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718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9" cy="2554758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1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00385" y="1828799"/>
            <a:ext cx="990599" cy="228659"/>
          </a:xfrm>
        </p:spPr>
        <p:txBody>
          <a:bodyPr anchor="t" anchorCtr="0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F9B0D0B8-575A-4E3D-9A4A-57DEC7C38213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236209" y="3264406"/>
            <a:ext cx="3859795" cy="2286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5279" y="292609"/>
            <a:ext cx="628813" cy="767687"/>
          </a:xfrm>
        </p:spPr>
        <p:txBody>
          <a:bodyPr/>
          <a:lstStyle>
            <a:lvl1pPr>
              <a:defRPr sz="2800" b="0" i="0" baseline="0">
                <a:latin typeface="+mj-lt"/>
              </a:defRPr>
            </a:lvl1pPr>
          </a:lstStyle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595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969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Rectangle 13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0"/>
            <a:ext cx="6422004" cy="1653117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509006"/>
            <a:ext cx="6422003" cy="2515873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561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6" name="Freeform 35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0" name="TextBox 9"/>
          <p:cNvSpPr txBox="1"/>
          <p:nvPr/>
        </p:nvSpPr>
        <p:spPr>
          <a:xfrm>
            <a:off x="644721" y="654263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27454" y="2900539"/>
            <a:ext cx="5389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59" y="914401"/>
            <a:ext cx="6160385" cy="289487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87279" y="3814473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5"/>
            <a:ext cx="6422005" cy="102406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F9B0D0B8-575A-4E3D-9A4A-57DEC7C38213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65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1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399"/>
            <a:ext cx="6422004" cy="209550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554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884" y="927101"/>
            <a:ext cx="6423592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8884" y="2489199"/>
            <a:ext cx="231098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8884" y="3147164"/>
            <a:ext cx="2310988" cy="287771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9201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2" y="3147164"/>
            <a:ext cx="2326750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39" cy="288836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9556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36973"/>
            <a:ext cx="6423592" cy="699992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39" y="4188546"/>
            <a:ext cx="2314064" cy="64901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8" y="4837558"/>
            <a:ext cx="2309280" cy="118732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4317" y="4188546"/>
            <a:ext cx="2330903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9200"/>
            <a:ext cx="2025182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7" y="4846509"/>
            <a:ext cx="2330904" cy="11783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84814"/>
            <a:ext cx="229949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5" y="2489200"/>
            <a:ext cx="2018839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6510"/>
            <a:ext cx="2299492" cy="118902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491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1" y="2489200"/>
            <a:ext cx="6343201" cy="35306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075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8235" y="1447799"/>
            <a:ext cx="4435439" cy="4571999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03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47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257588"/>
            <a:ext cx="3101765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54653" cy="302034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048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306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12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490"/>
            <a:ext cx="3636978" cy="2771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490"/>
            <a:ext cx="3636979" cy="277131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819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867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6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97437"/>
            <a:ext cx="2712589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086844"/>
            <a:ext cx="2712590" cy="292541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895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362190"/>
            <a:ext cx="2987087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1591" y="3088562"/>
            <a:ext cx="3001938" cy="2448637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584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1854142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3564" y="925605"/>
            <a:ext cx="6346078" cy="7113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6343201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71444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F9B0D0B8-575A-4E3D-9A4A-57DEC7C38213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83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  <p:sldLayoutId id="214748376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tmp"/><Relationship Id="rId4" Type="http://schemas.openxmlformats.org/officeDocument/2006/relationships/image" Target="../media/image4.tm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9083" y="1143000"/>
            <a:ext cx="7445829" cy="838201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Room Draw for 2021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1481" y="2209800"/>
            <a:ext cx="7141031" cy="2057400"/>
          </a:xfrm>
        </p:spPr>
        <p:txBody>
          <a:bodyPr>
            <a:no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1st-15th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9:00am – 5:00pm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Through Eagles Nook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01484" y="4927937"/>
            <a:ext cx="71410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4">
                    <a:lumMod val="50000"/>
                  </a:schemeClr>
                </a:solidFill>
              </a:rPr>
              <a:t>Office of Campus &amp; Residential Life</a:t>
            </a:r>
          </a:p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campuslife@juniata.edu</a:t>
            </a:r>
          </a:p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www.juniata.edu/reslife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80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Room Draw FAQs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the Nathan suites part of single room or double room selection? </a:t>
            </a:r>
          </a:p>
          <a:p>
            <a:pPr lvl="1"/>
            <a:r>
              <a:rPr lang="en-US" dirty="0"/>
              <a:t>Single</a:t>
            </a:r>
          </a:p>
        </p:txBody>
      </p:sp>
    </p:spTree>
    <p:extLst>
      <p:ext uri="{BB962C8B-B14F-4D97-AF65-F5344CB8AC3E}">
        <p14:creationId xmlns:p14="http://schemas.microsoft.com/office/powerpoint/2010/main" val="2337899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openlounge.org/lunargame/files/2011/11/question-blu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914400"/>
            <a:ext cx="41148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9748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868883" y="927101"/>
            <a:ext cx="7408675" cy="709864"/>
          </a:xfrm>
        </p:spPr>
        <p:txBody>
          <a:bodyPr/>
          <a:lstStyle/>
          <a:p>
            <a:pPr algn="ctr"/>
            <a:r>
              <a:rPr lang="en-US" dirty="0"/>
              <a:t>The Housing Selection Process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3600" dirty="0"/>
              <a:t>February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Receive priority numbers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Make roommate requests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Review housing applications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sz="3600" dirty="0"/>
              <a:t>March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half" idx="16"/>
          </p:nvPr>
        </p:nvSpPr>
        <p:spPr/>
        <p:txBody>
          <a:bodyPr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Complete housing applications (you may do more than one)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Confirm roommates (minimum of 3 for multiple selection)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en-US" sz="3600" dirty="0"/>
              <a:t>April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half" idx="17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Multiple Selection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Single Room Selection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Double Room Selection</a:t>
            </a:r>
          </a:p>
        </p:txBody>
      </p:sp>
    </p:spTree>
    <p:extLst>
      <p:ext uri="{BB962C8B-B14F-4D97-AF65-F5344CB8AC3E}">
        <p14:creationId xmlns:p14="http://schemas.microsoft.com/office/powerpoint/2010/main" val="1102027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41440" cy="12192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Priority Numbers</a:t>
            </a:r>
            <a:br>
              <a:rPr lang="en-US" sz="66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Best Priority # is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0"/>
            <a:ext cx="7315200" cy="3589469"/>
          </a:xfrm>
        </p:spPr>
        <p:txBody>
          <a:bodyPr>
            <a:noAutofit/>
          </a:bodyPr>
          <a:lstStyle/>
          <a:p>
            <a:pPr marL="457200" indent="-457200">
              <a:buClr>
                <a:schemeClr val="tx2"/>
              </a:buClr>
              <a:buAutoNum type="arabicPeriod"/>
            </a:pPr>
            <a:r>
              <a:rPr lang="en-US" dirty="0"/>
              <a:t>Anticipated graduation year</a:t>
            </a:r>
          </a:p>
          <a:p>
            <a:pPr lvl="1">
              <a:buClr>
                <a:schemeClr val="tx2"/>
              </a:buClr>
            </a:pPr>
            <a:r>
              <a:rPr lang="en-US" dirty="0"/>
              <a:t>Rising seniors (December 2020 &amp; May 2021),</a:t>
            </a:r>
          </a:p>
          <a:p>
            <a:pPr lvl="1">
              <a:buClr>
                <a:schemeClr val="tx2"/>
              </a:buClr>
            </a:pPr>
            <a:r>
              <a:rPr lang="en-US" dirty="0"/>
              <a:t>Rising juniors (December 2021 &amp; May 2022), </a:t>
            </a:r>
          </a:p>
          <a:p>
            <a:pPr lvl="1">
              <a:buClr>
                <a:schemeClr val="tx2"/>
              </a:buClr>
            </a:pPr>
            <a:r>
              <a:rPr lang="en-US" dirty="0"/>
              <a:t>Rising Sophomores (May 2023 &amp; May 2024)</a:t>
            </a:r>
          </a:p>
          <a:p>
            <a:pPr marL="457200" indent="-457200">
              <a:buClr>
                <a:schemeClr val="tx2"/>
              </a:buClr>
              <a:buAutoNum type="arabicPeriod"/>
            </a:pPr>
            <a:r>
              <a:rPr lang="en-US" dirty="0"/>
              <a:t>GPA Brackets for rising seniors and juniors</a:t>
            </a:r>
          </a:p>
          <a:p>
            <a:pPr marL="0" lvl="1" indent="0">
              <a:buClr>
                <a:schemeClr val="tx2"/>
              </a:buClr>
              <a:buNone/>
            </a:pPr>
            <a:r>
              <a:rPr lang="en-US" dirty="0"/>
              <a:t>        4.0 – 3.61   /   3.60 – 3.26   /   3.25 – 2.82   /   2.81 &amp; below</a:t>
            </a:r>
          </a:p>
          <a:p>
            <a:pPr marL="457200" indent="-457200">
              <a:buClr>
                <a:schemeClr val="tx2"/>
              </a:buClr>
              <a:buAutoNum type="arabicPeriod"/>
            </a:pPr>
            <a:r>
              <a:rPr lang="en-US" dirty="0"/>
              <a:t>Lottery </a:t>
            </a:r>
          </a:p>
          <a:p>
            <a:pPr lvl="1">
              <a:buClr>
                <a:schemeClr val="tx2"/>
              </a:buClr>
            </a:pPr>
            <a:r>
              <a:rPr lang="en-US" dirty="0"/>
              <a:t>Lottery within GPA groups for rising seniors and juniors</a:t>
            </a:r>
          </a:p>
          <a:p>
            <a:pPr lvl="1">
              <a:buClr>
                <a:schemeClr val="tx2"/>
              </a:buClr>
            </a:pPr>
            <a:r>
              <a:rPr lang="en-US" dirty="0"/>
              <a:t>Just lottery for all rising sophomores</a:t>
            </a:r>
          </a:p>
          <a:p>
            <a:pPr marL="365760" lvl="1" indent="0">
              <a:buClr>
                <a:schemeClr val="tx2"/>
              </a:buClr>
              <a:buNone/>
            </a:pPr>
            <a:endParaRPr lang="en-US" dirty="0"/>
          </a:p>
          <a:p>
            <a:pPr marL="0" lvl="1" indent="0">
              <a:buClr>
                <a:schemeClr val="tx2"/>
              </a:buClr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719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332" y="990600"/>
            <a:ext cx="8073736" cy="838200"/>
          </a:xfrm>
        </p:spPr>
        <p:txBody>
          <a:bodyPr>
            <a:noAutofit/>
          </a:bodyPr>
          <a:lstStyle/>
          <a:p>
            <a:pPr algn="ctr"/>
            <a:br>
              <a:rPr lang="en-US" sz="5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Selection #1: Multiples (3 or More) </a:t>
            </a:r>
            <a:r>
              <a:rPr lang="en-US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1</a:t>
            </a:r>
            <a:r>
              <a:rPr lang="en-US" sz="4000" b="1" baseline="300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</a:t>
            </a:r>
            <a:r>
              <a:rPr lang="en-US" sz="4000" b="1" baseline="300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US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11332" y="2362200"/>
            <a:ext cx="8073736" cy="3810000"/>
          </a:xfrm>
        </p:spPr>
        <p:txBody>
          <a:bodyPr>
            <a:normAutofit lnSpcReduction="10000"/>
          </a:bodyPr>
          <a:lstStyle/>
          <a:p>
            <a:pPr marL="0" indent="0" algn="ctr">
              <a:buClr>
                <a:schemeClr val="tx2"/>
              </a:buClr>
              <a:buNone/>
            </a:pPr>
            <a:r>
              <a:rPr lang="en-US" dirty="0"/>
              <a:t>A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 Priority number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/>
              <a:t>will be generated, based on the average of individual priority numbers. This group priority number will be used to determine selection order for multiple housing. </a:t>
            </a:r>
          </a:p>
          <a:p>
            <a:pPr>
              <a:buClr>
                <a:schemeClr val="tx2"/>
              </a:buClr>
            </a:pPr>
            <a:r>
              <a:rPr lang="en-US" dirty="0"/>
              <a:t>Criteria: Must have at least 2 roommate matches. All Roommates must select and confirm each other. </a:t>
            </a:r>
          </a:p>
          <a:p>
            <a:pPr>
              <a:buClr>
                <a:schemeClr val="tx2"/>
              </a:buClr>
            </a:pPr>
            <a:endParaRPr lang="en-US" dirty="0"/>
          </a:p>
          <a:p>
            <a:pPr>
              <a:buClr>
                <a:schemeClr val="tx2"/>
              </a:buClr>
            </a:pPr>
            <a:r>
              <a:rPr lang="en-US" dirty="0"/>
              <a:t>Examples of Multiples:</a:t>
            </a:r>
          </a:p>
          <a:p>
            <a:pPr lvl="1">
              <a:buClr>
                <a:schemeClr val="tx2"/>
              </a:buClr>
            </a:pPr>
            <a:r>
              <a:rPr lang="en-US" sz="1800" dirty="0"/>
              <a:t>East Suites: 8 person and 4 person </a:t>
            </a:r>
          </a:p>
          <a:p>
            <a:pPr lvl="1">
              <a:buClr>
                <a:schemeClr val="tx2"/>
              </a:buClr>
            </a:pPr>
            <a:r>
              <a:rPr lang="en-US" sz="1800" dirty="0"/>
              <a:t>Pink 3- person apartments</a:t>
            </a:r>
          </a:p>
          <a:p>
            <a:pPr lvl="1">
              <a:buClr>
                <a:schemeClr val="tx2"/>
              </a:buClr>
            </a:pPr>
            <a:r>
              <a:rPr lang="en-US" sz="1800" dirty="0"/>
              <a:t>Triple and Quad rooms in South, Cloister, Lesher</a:t>
            </a:r>
          </a:p>
          <a:p>
            <a:pPr marL="402336" lvl="1" indent="0">
              <a:buClr>
                <a:schemeClr val="tx2"/>
              </a:buClr>
              <a:buNone/>
            </a:pP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*See complete list online:</a:t>
            </a:r>
          </a:p>
          <a:p>
            <a:pPr marL="365760" lvl="1" indent="0">
              <a:buClr>
                <a:schemeClr val="tx2"/>
              </a:buClr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365760" lvl="1" indent="0">
              <a:buClr>
                <a:schemeClr val="tx2"/>
              </a:buClr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endParaRPr lang="en-US" sz="1500" dirty="0">
              <a:solidFill>
                <a:schemeClr val="tx2"/>
              </a:solidFill>
            </a:endParaRPr>
          </a:p>
          <a:p>
            <a:pPr marL="365760" lvl="1" indent="0">
              <a:buClr>
                <a:schemeClr val="tx2"/>
              </a:buClr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endParaRPr lang="en-US" sz="1600" dirty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endParaRPr lang="en-US" sz="1100" dirty="0">
              <a:solidFill>
                <a:schemeClr val="tx2"/>
              </a:solidFill>
            </a:endParaRPr>
          </a:p>
          <a:p>
            <a:pPr marL="365760" lvl="1" indent="0">
              <a:buClr>
                <a:schemeClr val="tx2"/>
              </a:buClr>
              <a:buNone/>
            </a:pPr>
            <a:endParaRPr lang="en-US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508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077200" cy="426720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Clr>
                <a:schemeClr val="tx2"/>
              </a:buClr>
              <a:buNone/>
            </a:pPr>
            <a:r>
              <a:rPr lang="en-US" sz="29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 Priority numbers</a:t>
            </a:r>
            <a:r>
              <a:rPr lang="en-US" sz="2900" dirty="0"/>
              <a:t> will be used to draw a single room or Nathan suite.</a:t>
            </a:r>
          </a:p>
          <a:p>
            <a:pPr>
              <a:buClr>
                <a:schemeClr val="tx2"/>
              </a:buClr>
            </a:pPr>
            <a:r>
              <a:rPr lang="en-US" sz="2900" dirty="0"/>
              <a:t>Criteria: </a:t>
            </a:r>
          </a:p>
          <a:p>
            <a:pPr lvl="1">
              <a:buClr>
                <a:schemeClr val="tx2"/>
              </a:buClr>
            </a:pPr>
            <a:r>
              <a:rPr lang="en-US" sz="2900" dirty="0"/>
              <a:t>Must complete the single room housing application. </a:t>
            </a:r>
          </a:p>
          <a:p>
            <a:pPr lvl="1">
              <a:buClr>
                <a:schemeClr val="tx2"/>
              </a:buClr>
            </a:pPr>
            <a:r>
              <a:rPr lang="en-US" sz="2900" dirty="0"/>
              <a:t>Must has one roommate to draw for a Nathan suite.</a:t>
            </a:r>
          </a:p>
          <a:p>
            <a:pPr marL="402336" lvl="1" indent="0">
              <a:buClr>
                <a:schemeClr val="tx2"/>
              </a:buClr>
              <a:buNone/>
            </a:pPr>
            <a:endParaRPr lang="en-US" sz="2900" dirty="0"/>
          </a:p>
          <a:p>
            <a:pPr>
              <a:buClr>
                <a:schemeClr val="tx2"/>
              </a:buClr>
            </a:pPr>
            <a:r>
              <a:rPr lang="en-US" sz="2900" dirty="0"/>
              <a:t>Examples of Single Rooms:</a:t>
            </a:r>
          </a:p>
          <a:p>
            <a:pPr lvl="1">
              <a:buClr>
                <a:schemeClr val="tx2"/>
              </a:buClr>
            </a:pPr>
            <a:r>
              <a:rPr lang="en-US" sz="2900" dirty="0"/>
              <a:t>All Nathan rooms  </a:t>
            </a:r>
          </a:p>
          <a:p>
            <a:pPr lvl="1">
              <a:buClr>
                <a:schemeClr val="tx2"/>
              </a:buClr>
            </a:pPr>
            <a:r>
              <a:rPr lang="en-US" sz="2900" dirty="0"/>
              <a:t>Nathan suites and connecting rooms</a:t>
            </a:r>
          </a:p>
          <a:p>
            <a:pPr lvl="1">
              <a:buClr>
                <a:schemeClr val="tx2"/>
              </a:buClr>
            </a:pPr>
            <a:r>
              <a:rPr lang="en-US" sz="2900" dirty="0"/>
              <a:t>Cloister (4 rooms)</a:t>
            </a:r>
          </a:p>
          <a:p>
            <a:pPr lvl="1">
              <a:buClr>
                <a:schemeClr val="tx2"/>
              </a:buClr>
            </a:pPr>
            <a:r>
              <a:rPr lang="en-US" sz="2900" dirty="0"/>
              <a:t>Lesher (1 room)</a:t>
            </a:r>
          </a:p>
          <a:p>
            <a:pPr marL="365760" lvl="1" indent="0" algn="ctr">
              <a:buClr>
                <a:schemeClr val="tx2"/>
              </a:buClr>
              <a:buNone/>
            </a:pPr>
            <a:r>
              <a:rPr lang="en-US" sz="2900" b="1" i="1" dirty="0">
                <a:solidFill>
                  <a:schemeClr val="tx2">
                    <a:lumMod val="75000"/>
                  </a:schemeClr>
                </a:solidFill>
              </a:rPr>
              <a:t>Please note all single rooms have a higher room rate.</a:t>
            </a:r>
          </a:p>
          <a:p>
            <a:pPr marL="0" indent="0" algn="ctr">
              <a:buNone/>
            </a:pP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762000"/>
            <a:ext cx="7772400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Selection #2 : Single Rooms</a:t>
            </a:r>
          </a:p>
          <a:p>
            <a:r>
              <a:rPr lang="en-US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7</a:t>
            </a:r>
            <a:r>
              <a:rPr lang="en-US" sz="4000" b="1" baseline="300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-8</a:t>
            </a:r>
            <a:r>
              <a:rPr lang="en-US" sz="4000" b="1" baseline="300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5992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4038600"/>
          </a:xfrm>
        </p:spPr>
        <p:txBody>
          <a:bodyPr>
            <a:normAutofit/>
          </a:bodyPr>
          <a:lstStyle/>
          <a:p>
            <a:pPr marL="0" indent="0" algn="ctr">
              <a:buClr>
                <a:schemeClr val="tx2"/>
              </a:buClr>
              <a:buNone/>
            </a:pPr>
            <a:r>
              <a:rPr lang="en-US" dirty="0"/>
              <a:t>Within a pair, the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best individual priority number </a:t>
            </a:r>
            <a:r>
              <a:rPr lang="en-US" dirty="0"/>
              <a:t>will used to determine the order for room selection. </a:t>
            </a:r>
          </a:p>
          <a:p>
            <a:pPr>
              <a:buClr>
                <a:schemeClr val="tx2"/>
              </a:buClr>
            </a:pPr>
            <a:r>
              <a:rPr lang="en-US" dirty="0"/>
              <a:t>Criteria: All Roommates must be confirmed beforehand. </a:t>
            </a:r>
          </a:p>
          <a:p>
            <a:pPr>
              <a:buClr>
                <a:schemeClr val="tx2"/>
              </a:buClr>
            </a:pPr>
            <a:endParaRPr lang="en-US" dirty="0"/>
          </a:p>
          <a:p>
            <a:pPr>
              <a:buClr>
                <a:schemeClr val="tx2"/>
              </a:buClr>
            </a:pPr>
            <a:r>
              <a:rPr lang="en-US" dirty="0"/>
              <a:t>Examples of Rooms Available:</a:t>
            </a:r>
          </a:p>
          <a:p>
            <a:pPr lvl="1">
              <a:buClr>
                <a:schemeClr val="tx2"/>
              </a:buClr>
            </a:pPr>
            <a:r>
              <a:rPr lang="en-US" dirty="0"/>
              <a:t>All two person apartments in Hess and Pink</a:t>
            </a:r>
          </a:p>
          <a:p>
            <a:pPr lvl="1">
              <a:buClr>
                <a:schemeClr val="tx2"/>
              </a:buClr>
            </a:pPr>
            <a:r>
              <a:rPr lang="en-US" dirty="0"/>
              <a:t>All two person rooms in Cloister, Lesher, South, and </a:t>
            </a:r>
            <a:r>
              <a:rPr lang="en-US" dirty="0" err="1"/>
              <a:t>Tussey</a:t>
            </a:r>
            <a:r>
              <a:rPr lang="en-US" dirty="0"/>
              <a:t> Terrace</a:t>
            </a:r>
          </a:p>
          <a:p>
            <a:pPr lvl="1">
              <a:buClr>
                <a:schemeClr val="tx2"/>
              </a:buClr>
            </a:pPr>
            <a:r>
              <a:rPr lang="en-US" dirty="0"/>
              <a:t>Any remaining spaces</a:t>
            </a:r>
          </a:p>
          <a:p>
            <a:pPr lvl="1">
              <a:buClr>
                <a:schemeClr val="tx2"/>
              </a:buClr>
            </a:pPr>
            <a:endParaRPr lang="en-US" dirty="0"/>
          </a:p>
          <a:p>
            <a:pPr marL="402336" lvl="1" indent="0" algn="ctr">
              <a:buClr>
                <a:schemeClr val="tx2"/>
              </a:buClr>
              <a:buNone/>
            </a:pP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All unhoused students will automatically be assigned to Double Room Selection, including students who do not have roommates.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8382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Selection #3: Double Rooms </a:t>
            </a:r>
          </a:p>
          <a:p>
            <a:r>
              <a:rPr lang="en-US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9</a:t>
            </a:r>
            <a:r>
              <a:rPr lang="en-US" sz="4000" b="1" baseline="300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-15</a:t>
            </a:r>
            <a:r>
              <a:rPr lang="en-US" sz="4000" b="1" baseline="300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54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5519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rot="-60000">
            <a:off x="541518" y="554989"/>
            <a:ext cx="3647339" cy="962237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Sample Room Selection</a:t>
            </a:r>
          </a:p>
        </p:txBody>
      </p:sp>
      <p:pic>
        <p:nvPicPr>
          <p:cNvPr id="7" name="Content Placeholder 6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5873" y="360552"/>
            <a:ext cx="4114801" cy="1937295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198" y="1548981"/>
            <a:ext cx="4320782" cy="4770699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598" y="2362201"/>
            <a:ext cx="3930076" cy="1828800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2090" y="4631434"/>
            <a:ext cx="4082474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151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66800"/>
            <a:ext cx="7924799" cy="858818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Looking for a Roommate?!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286000"/>
            <a:ext cx="6196405" cy="404666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chemeClr val="tx2"/>
                </a:solidFill>
              </a:rPr>
              <a:t>Here are your options:</a:t>
            </a:r>
          </a:p>
          <a:p>
            <a:pPr marL="0" indent="0">
              <a:buNone/>
            </a:pPr>
            <a:endParaRPr lang="en-US" sz="3600" b="1" dirty="0">
              <a:solidFill>
                <a:schemeClr val="tx2"/>
              </a:solidFill>
            </a:endParaRPr>
          </a:p>
          <a:p>
            <a:r>
              <a:rPr lang="en-US" sz="3600" b="1" dirty="0">
                <a:solidFill>
                  <a:schemeClr val="tx2"/>
                </a:solidFill>
              </a:rPr>
              <a:t>Search for a roommate on 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tx2"/>
                </a:solidFill>
              </a:rPr>
              <a:t>Eagles Nook</a:t>
            </a:r>
          </a:p>
          <a:p>
            <a:pPr marL="0" indent="0">
              <a:buNone/>
            </a:pPr>
            <a:endParaRPr lang="en-US" sz="3600" b="1" dirty="0">
              <a:solidFill>
                <a:schemeClr val="tx2"/>
              </a:solidFill>
            </a:endParaRPr>
          </a:p>
          <a:p>
            <a:r>
              <a:rPr lang="en-US" sz="3600" b="1" dirty="0">
                <a:solidFill>
                  <a:schemeClr val="tx2"/>
                </a:solidFill>
              </a:rPr>
              <a:t>Applying for an international roommate through the Eagles Nook.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29572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 to do before </a:t>
            </a:r>
            <a:br>
              <a:rPr lang="en-US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Room Draw…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8077200" cy="3962400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/>
              <a:t>Complete your preferred housing applications by TBD.</a:t>
            </a:r>
          </a:p>
          <a:p>
            <a:pPr lvl="1"/>
            <a:r>
              <a:rPr lang="en-US" dirty="0"/>
              <a:t>Request and confirm all roommates by March 13</a:t>
            </a:r>
            <a:r>
              <a:rPr lang="en-US" baseline="30000" dirty="0"/>
              <a:t>th</a:t>
            </a:r>
            <a:r>
              <a:rPr lang="en-US" dirty="0"/>
              <a:t> .</a:t>
            </a:r>
          </a:p>
          <a:p>
            <a:pPr lvl="1"/>
            <a:r>
              <a:rPr lang="en-US" dirty="0"/>
              <a:t>Check your selection start time</a:t>
            </a:r>
            <a:r>
              <a:rPr lang="en-US" sz="1300" dirty="0"/>
              <a:t>.</a:t>
            </a:r>
          </a:p>
          <a:p>
            <a:pPr marL="365760" lvl="1" indent="0">
              <a:buNone/>
            </a:pPr>
            <a:r>
              <a:rPr lang="en-US" sz="1300" dirty="0"/>
              <a:t>       (sent to Juniata email and on your Eagles Nook account)</a:t>
            </a:r>
          </a:p>
          <a:p>
            <a:pPr lvl="1"/>
            <a:r>
              <a:rPr lang="en-US" dirty="0"/>
              <a:t>Designate one person to select housing for your group or pair. </a:t>
            </a:r>
          </a:p>
          <a:p>
            <a:pPr lvl="1"/>
            <a:r>
              <a:rPr lang="en-US" dirty="0"/>
              <a:t>Set an alarm for your selection time. </a:t>
            </a:r>
          </a:p>
          <a:p>
            <a:pPr marL="365760" lvl="1" indent="0" algn="ctr">
              <a:buNone/>
            </a:pPr>
            <a:r>
              <a:rPr lang="en-US" sz="1800" dirty="0"/>
              <a:t>(Note: you will have 5-10 minutes before the next group or person can select housing)</a:t>
            </a:r>
          </a:p>
          <a:p>
            <a:pPr lvl="1"/>
            <a:r>
              <a:rPr lang="en-US" dirty="0"/>
              <a:t>Review the confirmation email to make sure everything is accurate.</a:t>
            </a:r>
          </a:p>
          <a:p>
            <a:pPr marL="365760" lvl="1" indent="0">
              <a:buNone/>
            </a:pPr>
            <a:endParaRPr lang="en-US" dirty="0"/>
          </a:p>
          <a:p>
            <a:pPr marL="365760" lvl="1" indent="0" algn="ctr">
              <a:buNone/>
            </a:pPr>
            <a:r>
              <a:rPr lang="en-US" sz="1900" b="1" i="1" dirty="0">
                <a:solidFill>
                  <a:schemeClr val="accent2"/>
                </a:solidFill>
              </a:rPr>
              <a:t>Once you participate in one selection process, you will be removed from the other processes.</a:t>
            </a:r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6409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tint val="100000"/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2907</TotalTime>
  <Words>571</Words>
  <Application>Microsoft Office PowerPoint</Application>
  <PresentationFormat>On-screen Show (4:3)</PresentationFormat>
  <Paragraphs>91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Ion Boardroom</vt:lpstr>
      <vt:lpstr>Room Draw for 2021</vt:lpstr>
      <vt:lpstr>The Housing Selection Process</vt:lpstr>
      <vt:lpstr>Priority Numbers Best Priority # is 1</vt:lpstr>
      <vt:lpstr> Selection #1: Multiples (3 or More) April 1st-2nd  </vt:lpstr>
      <vt:lpstr>PowerPoint Presentation</vt:lpstr>
      <vt:lpstr>PowerPoint Presentation</vt:lpstr>
      <vt:lpstr>Sample Room Selection</vt:lpstr>
      <vt:lpstr>Looking for a Roommate?!</vt:lpstr>
      <vt:lpstr>Things to do before  Room Draw…</vt:lpstr>
      <vt:lpstr>Room Draw FAQs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Room Draw 2012</dc:title>
  <dc:creator>O'Donnell, Lauren (odonnel)</dc:creator>
  <cp:lastModifiedBy>Candalor, Abigail  (candala)</cp:lastModifiedBy>
  <cp:revision>85</cp:revision>
  <cp:lastPrinted>2014-03-04T01:11:51Z</cp:lastPrinted>
  <dcterms:created xsi:type="dcterms:W3CDTF">2012-02-28T14:27:41Z</dcterms:created>
  <dcterms:modified xsi:type="dcterms:W3CDTF">2020-02-04T14:06:39Z</dcterms:modified>
</cp:coreProperties>
</file>