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8" r:id="rId6"/>
    <p:sldId id="256" r:id="rId7"/>
    <p:sldId id="270" r:id="rId8"/>
    <p:sldId id="271" r:id="rId9"/>
    <p:sldId id="26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B1505-9635-4934-858A-8F1E56650FD1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863E05-5381-400C-BA3C-C6F80E4DB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4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531E9-AEE8-4D54-8BF2-0974E5EB6473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C3AE3-B2CE-48AA-911A-A80A8EAE8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03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C3AE3-B2CE-48AA-911A-A80A8EAE81F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718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F9B0D0B8-575A-4E3D-9A4A-57DEC7C38213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F9B0D0B8-575A-4E3D-9A4A-57DEC7C38213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F9B0D0B8-575A-4E3D-9A4A-57DEC7C38213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9B0D0B8-575A-4E3D-9A4A-57DEC7C38213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tmp"/><Relationship Id="rId4" Type="http://schemas.openxmlformats.org/officeDocument/2006/relationships/image" Target="../media/image7.tm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6685" y="1828800"/>
            <a:ext cx="7445829" cy="838201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Housing Selection 2018</a:t>
            </a:r>
            <a:endParaRPr lang="en-US" sz="54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1483" y="2438400"/>
            <a:ext cx="7141031" cy="20574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20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9:00am – 5:00pm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Through Eagles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Nook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1484" y="4648200"/>
            <a:ext cx="71410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Office of Residential Life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</a:rPr>
              <a:t>residentiallife@juniata.edu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</a:rPr>
              <a:t>www.juniata.edu/reslife</a:t>
            </a:r>
          </a:p>
          <a:p>
            <a:pPr algn="ctr"/>
            <a:endParaRPr lang="en-US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8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41440" cy="1524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Priority Numbers</a:t>
            </a:r>
            <a:r>
              <a:rPr lang="en-US" sz="6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Best </a:t>
            </a:r>
            <a:r>
              <a:rPr lang="en-US" sz="3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Priority # is 1</a:t>
            </a:r>
            <a:endParaRPr lang="en-US" sz="32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7020" y="2057400"/>
            <a:ext cx="6934200" cy="3818069"/>
          </a:xfrm>
        </p:spPr>
        <p:txBody>
          <a:bodyPr>
            <a:noAutofit/>
          </a:bodyPr>
          <a:lstStyle/>
          <a:p>
            <a:pPr marL="457200" indent="-457200">
              <a:buClr>
                <a:schemeClr val="tx2"/>
              </a:buClr>
              <a:buAutoNum type="arabicPeriod"/>
            </a:pPr>
            <a:r>
              <a:rPr lang="en-US" sz="2000" b="1" u="sng" dirty="0" smtClean="0">
                <a:solidFill>
                  <a:schemeClr val="tx2"/>
                </a:solidFill>
              </a:rPr>
              <a:t>Anticipated graduation year</a:t>
            </a:r>
          </a:p>
          <a:p>
            <a:pPr lvl="1"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</a:rPr>
              <a:t>Rising seniors </a:t>
            </a:r>
            <a:r>
              <a:rPr lang="en-US" sz="1800" dirty="0" smtClean="0">
                <a:solidFill>
                  <a:schemeClr val="tx2"/>
                </a:solidFill>
              </a:rPr>
              <a:t>(December 2018 &amp; May 2019),</a:t>
            </a:r>
            <a:endParaRPr lang="en-US" sz="1800" dirty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</a:rPr>
              <a:t>Rising juniors </a:t>
            </a:r>
            <a:r>
              <a:rPr lang="en-US" sz="1800" dirty="0">
                <a:solidFill>
                  <a:schemeClr val="tx2"/>
                </a:solidFill>
              </a:rPr>
              <a:t>(December </a:t>
            </a:r>
            <a:r>
              <a:rPr lang="en-US" sz="1800" dirty="0" smtClean="0">
                <a:solidFill>
                  <a:schemeClr val="tx2"/>
                </a:solidFill>
              </a:rPr>
              <a:t>2019 </a:t>
            </a:r>
            <a:r>
              <a:rPr lang="en-US" sz="1800" dirty="0">
                <a:solidFill>
                  <a:schemeClr val="tx2"/>
                </a:solidFill>
              </a:rPr>
              <a:t>&amp; May </a:t>
            </a:r>
            <a:r>
              <a:rPr lang="en-US" sz="1800" dirty="0" smtClean="0">
                <a:solidFill>
                  <a:schemeClr val="tx2"/>
                </a:solidFill>
              </a:rPr>
              <a:t>2020), </a:t>
            </a:r>
            <a:endParaRPr lang="en-US" sz="1800" dirty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</a:rPr>
              <a:t>Rising </a:t>
            </a:r>
            <a:r>
              <a:rPr lang="en-US" sz="1800" dirty="0" smtClean="0">
                <a:solidFill>
                  <a:schemeClr val="tx2"/>
                </a:solidFill>
              </a:rPr>
              <a:t>Sophomores (May 2021 &amp; May 2022)</a:t>
            </a:r>
            <a:endParaRPr lang="en-US" sz="1800" dirty="0" smtClean="0">
              <a:solidFill>
                <a:schemeClr val="tx2"/>
              </a:solidFill>
            </a:endParaRPr>
          </a:p>
          <a:p>
            <a:pPr marL="365760" lvl="1" indent="0">
              <a:buClr>
                <a:schemeClr val="tx2"/>
              </a:buClr>
              <a:buNone/>
            </a:pPr>
            <a:endParaRPr lang="en-US" sz="1400" b="1" u="sng" dirty="0" smtClean="0">
              <a:solidFill>
                <a:schemeClr val="tx2"/>
              </a:solidFill>
            </a:endParaRPr>
          </a:p>
          <a:p>
            <a:pPr marL="457200" indent="-457200">
              <a:buClr>
                <a:schemeClr val="tx2"/>
              </a:buClr>
              <a:buAutoNum type="arabicPeriod"/>
            </a:pPr>
            <a:r>
              <a:rPr lang="en-US" sz="2000" b="1" u="sng" dirty="0">
                <a:solidFill>
                  <a:schemeClr val="tx2"/>
                </a:solidFill>
              </a:rPr>
              <a:t>Lottery </a:t>
            </a:r>
          </a:p>
          <a:p>
            <a:pPr lvl="1"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</a:rPr>
              <a:t>Lottery within GPA groups for rising seniors and juniors</a:t>
            </a:r>
          </a:p>
          <a:p>
            <a:pPr lvl="1"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</a:rPr>
              <a:t>Just lottery for all rising </a:t>
            </a:r>
            <a:r>
              <a:rPr lang="en-US" sz="1800" dirty="0" smtClean="0">
                <a:solidFill>
                  <a:schemeClr val="tx2"/>
                </a:solidFill>
              </a:rPr>
              <a:t>sophomores</a:t>
            </a:r>
          </a:p>
          <a:p>
            <a:pPr marL="365760" lvl="1" indent="0">
              <a:buClr>
                <a:schemeClr val="tx2"/>
              </a:buClr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457200" indent="-457200">
              <a:buClr>
                <a:schemeClr val="tx2"/>
              </a:buClr>
              <a:buAutoNum type="arabicPeriod"/>
            </a:pPr>
            <a:r>
              <a:rPr lang="en-US" sz="2000" b="1" u="sng" dirty="0" smtClean="0">
                <a:solidFill>
                  <a:schemeClr val="tx2"/>
                </a:solidFill>
              </a:rPr>
              <a:t>GPA Brackets for </a:t>
            </a:r>
            <a:r>
              <a:rPr lang="en-US" sz="2000" b="1" u="sng" dirty="0" smtClean="0">
                <a:solidFill>
                  <a:schemeClr val="tx2"/>
                </a:solidFill>
              </a:rPr>
              <a:t>rising seniors and juniors</a:t>
            </a:r>
          </a:p>
          <a:p>
            <a:pPr marL="0" lvl="1" indent="0">
              <a:buClr>
                <a:schemeClr val="tx2"/>
              </a:buClr>
              <a:buNone/>
            </a:pP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smtClean="0">
                <a:solidFill>
                  <a:schemeClr val="tx2"/>
                </a:solidFill>
              </a:rPr>
              <a:t>       4.0 </a:t>
            </a:r>
            <a:r>
              <a:rPr lang="en-US" sz="1800" dirty="0">
                <a:solidFill>
                  <a:schemeClr val="tx2"/>
                </a:solidFill>
              </a:rPr>
              <a:t>– </a:t>
            </a:r>
            <a:r>
              <a:rPr lang="en-US" sz="1800" dirty="0" smtClean="0">
                <a:solidFill>
                  <a:schemeClr val="tx2"/>
                </a:solidFill>
              </a:rPr>
              <a:t>3.56   </a:t>
            </a:r>
            <a:r>
              <a:rPr lang="en-US" sz="1800" dirty="0">
                <a:solidFill>
                  <a:schemeClr val="tx2"/>
                </a:solidFill>
              </a:rPr>
              <a:t>/   </a:t>
            </a:r>
            <a:r>
              <a:rPr lang="en-US" sz="1800" dirty="0" smtClean="0">
                <a:solidFill>
                  <a:schemeClr val="tx2"/>
                </a:solidFill>
              </a:rPr>
              <a:t>3.55 </a:t>
            </a:r>
            <a:r>
              <a:rPr lang="en-US" sz="1800" dirty="0">
                <a:solidFill>
                  <a:schemeClr val="tx2"/>
                </a:solidFill>
              </a:rPr>
              <a:t>– </a:t>
            </a:r>
            <a:r>
              <a:rPr lang="en-US" sz="1800" dirty="0" smtClean="0">
                <a:solidFill>
                  <a:schemeClr val="tx2"/>
                </a:solidFill>
              </a:rPr>
              <a:t>3.17   </a:t>
            </a:r>
            <a:r>
              <a:rPr lang="en-US" sz="1800" dirty="0">
                <a:solidFill>
                  <a:schemeClr val="tx2"/>
                </a:solidFill>
              </a:rPr>
              <a:t>/   </a:t>
            </a:r>
            <a:r>
              <a:rPr lang="en-US" sz="1800" dirty="0" smtClean="0">
                <a:solidFill>
                  <a:schemeClr val="tx2"/>
                </a:solidFill>
              </a:rPr>
              <a:t>3.16 </a:t>
            </a:r>
            <a:r>
              <a:rPr lang="en-US" sz="1800" dirty="0">
                <a:solidFill>
                  <a:schemeClr val="tx2"/>
                </a:solidFill>
              </a:rPr>
              <a:t>– </a:t>
            </a:r>
            <a:r>
              <a:rPr lang="en-US" sz="1800" dirty="0" smtClean="0">
                <a:solidFill>
                  <a:schemeClr val="tx2"/>
                </a:solidFill>
              </a:rPr>
              <a:t>2.7   </a:t>
            </a:r>
            <a:r>
              <a:rPr lang="en-US" sz="1800" dirty="0">
                <a:solidFill>
                  <a:schemeClr val="tx2"/>
                </a:solidFill>
              </a:rPr>
              <a:t>/   </a:t>
            </a:r>
            <a:r>
              <a:rPr lang="en-US" sz="1800" dirty="0" smtClean="0">
                <a:solidFill>
                  <a:schemeClr val="tx2"/>
                </a:solidFill>
              </a:rPr>
              <a:t>2.69 &amp; below</a:t>
            </a:r>
          </a:p>
          <a:p>
            <a:pPr marL="0" lvl="1" indent="0">
              <a:buClr>
                <a:schemeClr val="tx2"/>
              </a:buClr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7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609600"/>
            <a:ext cx="8153400" cy="1239818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Selection </a:t>
            </a:r>
            <a:r>
              <a:rPr lang="en-US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</a:t>
            </a:r>
            <a:r>
              <a:rPr lang="en-US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1: Multiples (3 or More)</a:t>
            </a:r>
            <a:r>
              <a:rPr lang="en-US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9 - 12</a:t>
            </a:r>
            <a:br>
              <a:rPr lang="en-US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2133600"/>
            <a:ext cx="6705600" cy="38862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Clr>
                <a:schemeClr val="tx2"/>
              </a:buClr>
              <a:buNone/>
            </a:pPr>
            <a:r>
              <a:rPr lang="en-US" sz="1700" dirty="0" smtClean="0">
                <a:solidFill>
                  <a:schemeClr val="tx2"/>
                </a:solidFill>
              </a:rPr>
              <a:t>A </a:t>
            </a:r>
            <a:r>
              <a:rPr lang="en-US" sz="17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 Priority </a:t>
            </a:r>
            <a:r>
              <a:rPr lang="en-US" sz="1700" dirty="0" smtClean="0">
                <a:solidFill>
                  <a:schemeClr val="tx2"/>
                </a:solidFill>
              </a:rPr>
              <a:t>number </a:t>
            </a:r>
            <a:r>
              <a:rPr lang="en-US" sz="1700" dirty="0">
                <a:solidFill>
                  <a:schemeClr val="tx2"/>
                </a:solidFill>
              </a:rPr>
              <a:t>will be </a:t>
            </a:r>
            <a:r>
              <a:rPr lang="en-US" sz="1700" dirty="0" smtClean="0">
                <a:solidFill>
                  <a:schemeClr val="tx2"/>
                </a:solidFill>
              </a:rPr>
              <a:t>generated, based on the average of individual </a:t>
            </a:r>
            <a:r>
              <a:rPr lang="en-US" sz="1700" dirty="0">
                <a:solidFill>
                  <a:schemeClr val="tx2"/>
                </a:solidFill>
              </a:rPr>
              <a:t>priority </a:t>
            </a:r>
            <a:r>
              <a:rPr lang="en-US" sz="1700" dirty="0" smtClean="0">
                <a:solidFill>
                  <a:schemeClr val="tx2"/>
                </a:solidFill>
              </a:rPr>
              <a:t>numbers. </a:t>
            </a:r>
            <a:r>
              <a:rPr lang="en-US" sz="1700" dirty="0">
                <a:solidFill>
                  <a:schemeClr val="tx2"/>
                </a:solidFill>
              </a:rPr>
              <a:t>This </a:t>
            </a:r>
            <a:r>
              <a:rPr lang="en-US" sz="1700" dirty="0" smtClean="0">
                <a:solidFill>
                  <a:schemeClr val="tx2"/>
                </a:solidFill>
              </a:rPr>
              <a:t>group priority </a:t>
            </a:r>
            <a:r>
              <a:rPr lang="en-US" sz="1700" dirty="0">
                <a:solidFill>
                  <a:schemeClr val="tx2"/>
                </a:solidFill>
              </a:rPr>
              <a:t>number will be used to determine selection </a:t>
            </a:r>
            <a:r>
              <a:rPr lang="en-US" sz="1700" dirty="0" smtClean="0">
                <a:solidFill>
                  <a:schemeClr val="tx2"/>
                </a:solidFill>
              </a:rPr>
              <a:t>order </a:t>
            </a:r>
            <a:r>
              <a:rPr lang="en-US" sz="1700" dirty="0">
                <a:solidFill>
                  <a:schemeClr val="tx2"/>
                </a:solidFill>
              </a:rPr>
              <a:t>for multiple housing. </a:t>
            </a:r>
          </a:p>
          <a:p>
            <a:pPr>
              <a:buClr>
                <a:schemeClr val="tx2"/>
              </a:buClr>
            </a:pPr>
            <a:endParaRPr lang="en-US" sz="1700" b="1" u="sng" dirty="0" smtClean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en-US" sz="1700" b="1" u="sng" dirty="0" smtClean="0">
                <a:solidFill>
                  <a:schemeClr val="tx2"/>
                </a:solidFill>
              </a:rPr>
              <a:t>East </a:t>
            </a:r>
            <a:r>
              <a:rPr lang="en-US" sz="1700" b="1" u="sng" dirty="0" smtClean="0">
                <a:solidFill>
                  <a:schemeClr val="tx2"/>
                </a:solidFill>
              </a:rPr>
              <a:t>Suites: 8 person and 4 person </a:t>
            </a:r>
          </a:p>
          <a:p>
            <a:pPr lvl="1">
              <a:buClr>
                <a:schemeClr val="tx2"/>
              </a:buClr>
            </a:pPr>
            <a:r>
              <a:rPr lang="en-US" sz="1700" dirty="0" smtClean="0">
                <a:solidFill>
                  <a:schemeClr val="tx2"/>
                </a:solidFill>
              </a:rPr>
              <a:t>Double rooms </a:t>
            </a:r>
          </a:p>
          <a:p>
            <a:pPr lvl="1">
              <a:buClr>
                <a:schemeClr val="tx2"/>
              </a:buClr>
            </a:pPr>
            <a:r>
              <a:rPr lang="en-US" sz="1700" dirty="0" smtClean="0">
                <a:solidFill>
                  <a:schemeClr val="tx2"/>
                </a:solidFill>
              </a:rPr>
              <a:t>Shared living room and bathroom</a:t>
            </a:r>
          </a:p>
          <a:p>
            <a:pPr lvl="1">
              <a:buClr>
                <a:schemeClr val="tx2"/>
              </a:buClr>
            </a:pPr>
            <a:r>
              <a:rPr lang="en-US" sz="1700" dirty="0" smtClean="0">
                <a:solidFill>
                  <a:schemeClr val="tx2"/>
                </a:solidFill>
              </a:rPr>
              <a:t>Air conditioned</a:t>
            </a:r>
          </a:p>
          <a:p>
            <a:pPr>
              <a:buClr>
                <a:schemeClr val="tx2"/>
              </a:buClr>
            </a:pPr>
            <a:r>
              <a:rPr lang="en-US" sz="1700" b="1" u="sng" dirty="0" smtClean="0">
                <a:solidFill>
                  <a:schemeClr val="tx2"/>
                </a:solidFill>
              </a:rPr>
              <a:t>Houses and apartments: </a:t>
            </a:r>
            <a:endParaRPr lang="en-US" sz="1700" b="1" u="sng" dirty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en-US" sz="1700" dirty="0" smtClean="0">
                <a:solidFill>
                  <a:schemeClr val="tx2"/>
                </a:solidFill>
              </a:rPr>
              <a:t>Buildings:</a:t>
            </a:r>
          </a:p>
          <a:p>
            <a:pPr lvl="1">
              <a:buClr>
                <a:schemeClr val="tx2"/>
              </a:buClr>
            </a:pPr>
            <a:r>
              <a:rPr lang="en-US" sz="1700" dirty="0" smtClean="0">
                <a:solidFill>
                  <a:schemeClr val="tx2"/>
                </a:solidFill>
              </a:rPr>
              <a:t>Shared </a:t>
            </a:r>
            <a:r>
              <a:rPr lang="en-US" sz="1700" dirty="0" smtClean="0">
                <a:solidFill>
                  <a:schemeClr val="tx2"/>
                </a:solidFill>
              </a:rPr>
              <a:t>kitchen, living </a:t>
            </a:r>
            <a:r>
              <a:rPr lang="en-US" sz="1700" dirty="0">
                <a:solidFill>
                  <a:schemeClr val="tx2"/>
                </a:solidFill>
              </a:rPr>
              <a:t>room and </a:t>
            </a:r>
            <a:r>
              <a:rPr lang="en-US" sz="1700" dirty="0" smtClean="0">
                <a:solidFill>
                  <a:schemeClr val="tx2"/>
                </a:solidFill>
              </a:rPr>
              <a:t>bathroom</a:t>
            </a:r>
          </a:p>
          <a:p>
            <a:pPr>
              <a:buClr>
                <a:schemeClr val="tx2"/>
              </a:buClr>
            </a:pPr>
            <a:r>
              <a:rPr lang="en-US" sz="1700" b="1" u="sng" dirty="0" smtClean="0">
                <a:solidFill>
                  <a:schemeClr val="tx2"/>
                </a:solidFill>
              </a:rPr>
              <a:t>Triple and Quad rooms:</a:t>
            </a:r>
            <a:endParaRPr lang="en-US" sz="1700" b="1" u="sng" dirty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en-US" sz="1700" dirty="0" smtClean="0">
                <a:solidFill>
                  <a:schemeClr val="tx2"/>
                </a:solidFill>
              </a:rPr>
              <a:t>Buildings: </a:t>
            </a:r>
          </a:p>
          <a:p>
            <a:pPr marL="365760" lvl="1" indent="0">
              <a:buClr>
                <a:schemeClr val="tx2"/>
              </a:buClr>
              <a:buNone/>
            </a:pPr>
            <a:endParaRPr lang="en-US" sz="1700" dirty="0" smtClean="0">
              <a:solidFill>
                <a:schemeClr val="tx2"/>
              </a:solidFill>
            </a:endParaRPr>
          </a:p>
          <a:p>
            <a:pPr marL="365760" lvl="1" indent="0">
              <a:buClr>
                <a:schemeClr val="tx2"/>
              </a:buClr>
              <a:buNone/>
            </a:pPr>
            <a:r>
              <a:rPr lang="en-US" sz="1700" b="1" i="1" dirty="0" smtClean="0">
                <a:solidFill>
                  <a:schemeClr val="accent2"/>
                </a:solidFill>
              </a:rPr>
              <a:t>All </a:t>
            </a:r>
            <a:r>
              <a:rPr lang="en-US" sz="1700" b="1" i="1" dirty="0" smtClean="0">
                <a:solidFill>
                  <a:schemeClr val="accent2"/>
                </a:solidFill>
              </a:rPr>
              <a:t>Roommates must select and confirm each </a:t>
            </a:r>
            <a:r>
              <a:rPr lang="en-US" sz="1700" b="1" i="1" dirty="0" smtClean="0">
                <a:solidFill>
                  <a:schemeClr val="accent2"/>
                </a:solidFill>
              </a:rPr>
              <a:t>other beforehand. </a:t>
            </a:r>
            <a:endParaRPr lang="en-US" sz="1700" b="1" i="1" dirty="0" smtClean="0">
              <a:solidFill>
                <a:schemeClr val="accent2"/>
              </a:solidFill>
            </a:endParaRPr>
          </a:p>
          <a:p>
            <a:pPr marL="365760" lvl="1" indent="0">
              <a:buClr>
                <a:schemeClr val="tx2"/>
              </a:buClr>
              <a:buNone/>
            </a:pPr>
            <a:endParaRPr lang="en-US" sz="1600" dirty="0" smtClean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endParaRPr lang="en-US" sz="1600" dirty="0" smtClean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endParaRPr lang="en-US" sz="1100" dirty="0" smtClean="0">
              <a:solidFill>
                <a:schemeClr val="tx2"/>
              </a:solidFill>
            </a:endParaRPr>
          </a:p>
          <a:p>
            <a:pPr marL="365760" lvl="1" indent="0">
              <a:buClr>
                <a:schemeClr val="tx2"/>
              </a:buClr>
              <a:buNone/>
            </a:pPr>
            <a:endParaRPr lang="en-US" sz="11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50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172467"/>
            <a:ext cx="5943600" cy="3542533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r>
              <a:rPr lang="en-US" sz="2000" b="1" u="sng" dirty="0" smtClean="0">
                <a:solidFill>
                  <a:schemeClr val="tx2"/>
                </a:solidFill>
              </a:rPr>
              <a:t>Nathan</a:t>
            </a:r>
            <a:endParaRPr lang="en-US" sz="2000" b="1" u="sng" dirty="0" smtClean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en-US" sz="1600" dirty="0">
                <a:solidFill>
                  <a:schemeClr val="tx2"/>
                </a:solidFill>
              </a:rPr>
              <a:t>All Nathan </a:t>
            </a:r>
            <a:r>
              <a:rPr lang="en-US" sz="1600" dirty="0" smtClean="0">
                <a:solidFill>
                  <a:schemeClr val="tx2"/>
                </a:solidFill>
              </a:rPr>
              <a:t>rooms  (including c</a:t>
            </a:r>
            <a:r>
              <a:rPr lang="en-US" sz="1600" dirty="0" smtClean="0">
                <a:solidFill>
                  <a:schemeClr val="tx2"/>
                </a:solidFill>
              </a:rPr>
              <a:t>onnecting singles)</a:t>
            </a:r>
            <a:endParaRPr lang="en-US" sz="1600" dirty="0" smtClean="0">
              <a:solidFill>
                <a:schemeClr val="tx2"/>
              </a:solidFill>
            </a:endParaRPr>
          </a:p>
          <a:p>
            <a:pPr marL="365760" lvl="1" indent="0">
              <a:buClr>
                <a:schemeClr val="tx2"/>
              </a:buClr>
              <a:buNone/>
            </a:pPr>
            <a:endParaRPr lang="en-US" sz="1600" dirty="0" smtClean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en-US" sz="1800" b="1" u="sng" dirty="0" smtClean="0">
                <a:solidFill>
                  <a:schemeClr val="tx2"/>
                </a:solidFill>
              </a:rPr>
              <a:t>Other </a:t>
            </a:r>
            <a:r>
              <a:rPr lang="en-US" sz="1800" b="1" u="sng" dirty="0" smtClean="0">
                <a:solidFill>
                  <a:schemeClr val="tx2"/>
                </a:solidFill>
              </a:rPr>
              <a:t>locations with single rooms</a:t>
            </a:r>
          </a:p>
          <a:p>
            <a:pPr lvl="1">
              <a:buClr>
                <a:schemeClr val="tx2"/>
              </a:buClr>
            </a:pPr>
            <a:r>
              <a:rPr lang="en-US" sz="1600" dirty="0" smtClean="0">
                <a:solidFill>
                  <a:schemeClr val="tx2"/>
                </a:solidFill>
              </a:rPr>
              <a:t>Lesher</a:t>
            </a:r>
          </a:p>
          <a:p>
            <a:pPr lvl="1">
              <a:buClr>
                <a:schemeClr val="tx2"/>
              </a:buClr>
            </a:pPr>
            <a:r>
              <a:rPr lang="en-US" sz="1600" dirty="0" err="1" smtClean="0">
                <a:solidFill>
                  <a:schemeClr val="tx2"/>
                </a:solidFill>
              </a:rPr>
              <a:t>Tussey</a:t>
            </a:r>
            <a:endParaRPr lang="en-US" sz="1600" dirty="0" smtClean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en-US" sz="1600" dirty="0" smtClean="0">
                <a:solidFill>
                  <a:schemeClr val="tx2"/>
                </a:solidFill>
              </a:rPr>
              <a:t>Terrace</a:t>
            </a:r>
          </a:p>
          <a:p>
            <a:pPr lvl="1">
              <a:buClr>
                <a:schemeClr val="tx2"/>
              </a:buClr>
            </a:pPr>
            <a:r>
              <a:rPr lang="en-US" sz="1600" dirty="0" smtClean="0">
                <a:solidFill>
                  <a:schemeClr val="tx2"/>
                </a:solidFill>
              </a:rPr>
              <a:t>Cloister</a:t>
            </a:r>
          </a:p>
          <a:p>
            <a:pPr lvl="1">
              <a:buClr>
                <a:schemeClr val="tx2"/>
              </a:buClr>
            </a:pPr>
            <a:r>
              <a:rPr lang="en-US" sz="1600" dirty="0" smtClean="0">
                <a:solidFill>
                  <a:schemeClr val="tx2"/>
                </a:solidFill>
              </a:rPr>
              <a:t>Pink </a:t>
            </a:r>
            <a:r>
              <a:rPr lang="en-US" sz="1600" dirty="0" err="1" smtClean="0">
                <a:solidFill>
                  <a:schemeClr val="tx2"/>
                </a:solidFill>
              </a:rPr>
              <a:t>Palance</a:t>
            </a:r>
            <a:endParaRPr lang="en-US" sz="1600" dirty="0" smtClean="0">
              <a:solidFill>
                <a:schemeClr val="tx2"/>
              </a:solidFill>
            </a:endParaRPr>
          </a:p>
          <a:p>
            <a:pPr marL="365760" lvl="1" indent="0" algn="ctr">
              <a:buClr>
                <a:schemeClr val="tx2"/>
              </a:buClr>
              <a:buNone/>
            </a:pPr>
            <a:endParaRPr lang="en-US" sz="1600" b="1" i="1" dirty="0" smtClean="0">
              <a:solidFill>
                <a:schemeClr val="accent2"/>
              </a:solidFill>
            </a:endParaRPr>
          </a:p>
          <a:p>
            <a:pPr marL="365760" lvl="1" indent="0" algn="ctr">
              <a:buClr>
                <a:schemeClr val="tx2"/>
              </a:buClr>
              <a:buNone/>
            </a:pPr>
            <a:r>
              <a:rPr lang="en-US" sz="1600" b="1" i="1" dirty="0" smtClean="0">
                <a:solidFill>
                  <a:schemeClr val="accent2"/>
                </a:solidFill>
              </a:rPr>
              <a:t>Please </a:t>
            </a:r>
            <a:r>
              <a:rPr lang="en-US" sz="1600" b="1" i="1" dirty="0" smtClean="0">
                <a:solidFill>
                  <a:schemeClr val="accent2"/>
                </a:solidFill>
              </a:rPr>
              <a:t>note all single rooms have </a:t>
            </a:r>
            <a:r>
              <a:rPr lang="en-US" sz="1600" b="1" i="1" dirty="0" smtClean="0">
                <a:solidFill>
                  <a:schemeClr val="accent2"/>
                </a:solidFill>
              </a:rPr>
              <a:t>a higher room rate.</a:t>
            </a:r>
            <a:endParaRPr lang="en-US" sz="11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969982"/>
            <a:ext cx="7772400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Selection #2 : </a:t>
            </a:r>
            <a:r>
              <a:rPr lang="en-US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Single Rooms</a:t>
            </a:r>
          </a:p>
          <a:p>
            <a:r>
              <a:rPr lang="en-US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</a:t>
            </a:r>
            <a:r>
              <a:rPr lang="en-US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13 - 16</a:t>
            </a:r>
            <a:endParaRPr lang="en-US" sz="4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599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514600"/>
            <a:ext cx="6400800" cy="3200400"/>
          </a:xfrm>
        </p:spPr>
        <p:txBody>
          <a:bodyPr>
            <a:normAutofit lnSpcReduction="10000"/>
          </a:bodyPr>
          <a:lstStyle/>
          <a:p>
            <a:pPr marL="0" indent="0" algn="ctr">
              <a:buClr>
                <a:schemeClr val="tx2"/>
              </a:buClr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Within a pair, the </a:t>
            </a:r>
            <a:r>
              <a:rPr lang="en-US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best individual priority number </a:t>
            </a:r>
            <a:r>
              <a:rPr lang="en-US" sz="2000" dirty="0" smtClean="0">
                <a:solidFill>
                  <a:schemeClr val="tx2"/>
                </a:solidFill>
              </a:rPr>
              <a:t>will used to determine the order for room selection. </a:t>
            </a:r>
          </a:p>
          <a:p>
            <a:pPr>
              <a:buClr>
                <a:schemeClr val="tx2"/>
              </a:buClr>
            </a:pPr>
            <a:r>
              <a:rPr lang="en-US" sz="2000" b="1" u="sng" dirty="0" smtClean="0">
                <a:solidFill>
                  <a:schemeClr val="tx2"/>
                </a:solidFill>
              </a:rPr>
              <a:t>Standard </a:t>
            </a:r>
            <a:r>
              <a:rPr lang="en-US" sz="2000" b="1" u="sng" dirty="0">
                <a:solidFill>
                  <a:schemeClr val="tx2"/>
                </a:solidFill>
              </a:rPr>
              <a:t>doubles</a:t>
            </a:r>
            <a:r>
              <a:rPr lang="en-US" sz="2000" b="1" dirty="0">
                <a:solidFill>
                  <a:schemeClr val="tx2"/>
                </a:solidFill>
              </a:rPr>
              <a:t>:</a:t>
            </a:r>
          </a:p>
          <a:p>
            <a:pPr lvl="1">
              <a:buClr>
                <a:schemeClr val="tx2"/>
              </a:buClr>
            </a:pPr>
            <a:r>
              <a:rPr lang="en-US" sz="2000" dirty="0" smtClean="0">
                <a:solidFill>
                  <a:schemeClr val="tx2"/>
                </a:solidFill>
              </a:rPr>
              <a:t>Cloister </a:t>
            </a:r>
          </a:p>
          <a:p>
            <a:pPr lvl="1">
              <a:buClr>
                <a:schemeClr val="tx2"/>
              </a:buClr>
            </a:pPr>
            <a:r>
              <a:rPr lang="en-US" sz="2000" dirty="0" smtClean="0">
                <a:solidFill>
                  <a:schemeClr val="tx2"/>
                </a:solidFill>
              </a:rPr>
              <a:t>Lesher</a:t>
            </a:r>
          </a:p>
          <a:p>
            <a:pPr lvl="1">
              <a:buClr>
                <a:schemeClr val="tx2"/>
              </a:buClr>
            </a:pPr>
            <a:r>
              <a:rPr lang="en-US" sz="2000" dirty="0" smtClean="0">
                <a:solidFill>
                  <a:schemeClr val="tx2"/>
                </a:solidFill>
              </a:rPr>
              <a:t>South </a:t>
            </a:r>
          </a:p>
          <a:p>
            <a:pPr lvl="1">
              <a:buClr>
                <a:schemeClr val="tx2"/>
              </a:buClr>
            </a:pPr>
            <a:r>
              <a:rPr lang="en-US" sz="2000" dirty="0" err="1" smtClean="0">
                <a:solidFill>
                  <a:schemeClr val="tx2"/>
                </a:solidFill>
              </a:rPr>
              <a:t>TerraceTussey</a:t>
            </a:r>
            <a:endParaRPr lang="en-US" sz="2000" dirty="0" smtClean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endParaRPr lang="en-US" sz="2000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en-US" sz="2000" b="1" dirty="0" smtClean="0">
                <a:solidFill>
                  <a:schemeClr val="tx2"/>
                </a:solidFill>
              </a:rPr>
              <a:t>Any remaining spaces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969982"/>
            <a:ext cx="7772400" cy="15446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Selection </a:t>
            </a:r>
            <a:r>
              <a:rPr lang="en-US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#3: </a:t>
            </a:r>
            <a:r>
              <a:rPr lang="en-US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Double </a:t>
            </a:r>
            <a:r>
              <a:rPr lang="en-US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Rooms </a:t>
            </a:r>
          </a:p>
          <a:p>
            <a:r>
              <a:rPr lang="en-US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17 – </a:t>
            </a:r>
            <a:r>
              <a:rPr lang="en-US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en-US" sz="54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551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rot="-60000">
            <a:off x="927282" y="864829"/>
            <a:ext cx="3064827" cy="1503037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Sample Room </a:t>
            </a:r>
            <a:r>
              <a:rPr lang="en-US" sz="3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Selection</a:t>
            </a:r>
            <a:endParaRPr lang="en-US" sz="32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2394496"/>
            <a:ext cx="3300714" cy="3407994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599" y="914400"/>
            <a:ext cx="3203711" cy="1480095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598" y="2526447"/>
            <a:ext cx="3203711" cy="1664553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4419600"/>
            <a:ext cx="3356109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15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5881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Looking for a Roommate?!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676401"/>
            <a:ext cx="6196405" cy="404666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chemeClr val="tx2"/>
                </a:solidFill>
              </a:rPr>
              <a:t>Come to our </a:t>
            </a:r>
            <a:r>
              <a:rPr lang="en-US" sz="3600" b="1" dirty="0" smtClean="0">
                <a:solidFill>
                  <a:schemeClr val="tx2"/>
                </a:solidFill>
              </a:rPr>
              <a:t>Roommate Mixer </a:t>
            </a:r>
            <a:endParaRPr lang="en-US" sz="36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March </a:t>
            </a:r>
            <a:r>
              <a:rPr lang="en-US" sz="2800" b="1" dirty="0" smtClean="0">
                <a:solidFill>
                  <a:schemeClr val="tx2"/>
                </a:solidFill>
              </a:rPr>
              <a:t>29 at 7 PM </a:t>
            </a:r>
            <a:r>
              <a:rPr lang="en-US" sz="2800" b="1" dirty="0" smtClean="0">
                <a:solidFill>
                  <a:schemeClr val="tx2"/>
                </a:solidFill>
              </a:rPr>
              <a:t>&amp; April </a:t>
            </a:r>
            <a:r>
              <a:rPr lang="en-US" sz="2800" b="1" dirty="0" smtClean="0">
                <a:solidFill>
                  <a:schemeClr val="tx2"/>
                </a:solidFill>
              </a:rPr>
              <a:t>4 at 9 </a:t>
            </a:r>
            <a:r>
              <a:rPr lang="en-US" sz="2800" b="1" dirty="0" smtClean="0">
                <a:solidFill>
                  <a:schemeClr val="tx2"/>
                </a:solidFill>
              </a:rPr>
              <a:t>PM </a:t>
            </a:r>
          </a:p>
          <a:p>
            <a:pPr marL="0" indent="0" algn="ctr"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in </a:t>
            </a:r>
            <a:r>
              <a:rPr lang="en-US" sz="2800" b="1" dirty="0" smtClean="0">
                <a:solidFill>
                  <a:schemeClr val="tx2"/>
                </a:solidFill>
              </a:rPr>
              <a:t>Neff </a:t>
            </a:r>
            <a:r>
              <a:rPr lang="en-US" sz="2800" b="1" dirty="0" smtClean="0">
                <a:solidFill>
                  <a:schemeClr val="tx2"/>
                </a:solidFill>
              </a:rPr>
              <a:t>Hall, VLB. </a:t>
            </a:r>
            <a:endParaRPr lang="en-US" sz="28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US" sz="36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Search for a roommate on </a:t>
            </a: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Eagles Nook</a:t>
            </a:r>
            <a:endParaRPr lang="en-US" sz="36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US" sz="36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Applying </a:t>
            </a:r>
            <a:r>
              <a:rPr lang="en-US" sz="3600" b="1" dirty="0">
                <a:solidFill>
                  <a:schemeClr val="tx2"/>
                </a:solidFill>
              </a:rPr>
              <a:t>for an international </a:t>
            </a:r>
            <a:r>
              <a:rPr lang="en-US" sz="3600" b="1" dirty="0" smtClean="0">
                <a:solidFill>
                  <a:schemeClr val="tx2"/>
                </a:solidFill>
              </a:rPr>
              <a:t>roommate through the Eagles Nook.</a:t>
            </a:r>
            <a:endParaRPr lang="en-US" sz="3600" b="1" dirty="0">
              <a:solidFill>
                <a:schemeClr val="tx2"/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29572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 to do before Room Draw</a:t>
            </a:r>
            <a:endParaRPr lang="en-US" sz="4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020067"/>
            <a:ext cx="6196405" cy="3703002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dirty="0" smtClean="0"/>
              <a:t>Complete </a:t>
            </a:r>
            <a:r>
              <a:rPr lang="en-US" dirty="0"/>
              <a:t>the housing </a:t>
            </a:r>
            <a:r>
              <a:rPr lang="en-US" dirty="0" smtClean="0"/>
              <a:t>application by April 5.</a:t>
            </a:r>
          </a:p>
          <a:p>
            <a:pPr lvl="1"/>
            <a:r>
              <a:rPr lang="en-US" dirty="0" smtClean="0"/>
              <a:t>Request </a:t>
            </a:r>
            <a:r>
              <a:rPr lang="en-US" dirty="0"/>
              <a:t>and confirm all </a:t>
            </a:r>
            <a:r>
              <a:rPr lang="en-US" dirty="0" smtClean="0"/>
              <a:t>roommates </a:t>
            </a:r>
            <a:r>
              <a:rPr lang="en-US" dirty="0"/>
              <a:t>by April 5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Check </a:t>
            </a:r>
            <a:r>
              <a:rPr lang="en-US" dirty="0"/>
              <a:t>your selection start </a:t>
            </a:r>
            <a:r>
              <a:rPr lang="en-US" dirty="0" smtClean="0"/>
              <a:t>time.</a:t>
            </a:r>
          </a:p>
          <a:p>
            <a:pPr lvl="1"/>
            <a:r>
              <a:rPr lang="en-US" dirty="0" smtClean="0"/>
              <a:t>Designate </a:t>
            </a:r>
            <a:r>
              <a:rPr lang="en-US" dirty="0"/>
              <a:t>one person to select housing for your group or pair. </a:t>
            </a:r>
          </a:p>
          <a:p>
            <a:pPr lvl="1"/>
            <a:r>
              <a:rPr lang="en-US" dirty="0" smtClean="0"/>
              <a:t>Set </a:t>
            </a:r>
            <a:r>
              <a:rPr lang="en-US" dirty="0"/>
              <a:t>an alarm for your </a:t>
            </a:r>
            <a:r>
              <a:rPr lang="en-US" dirty="0" smtClean="0"/>
              <a:t>selection time. </a:t>
            </a:r>
          </a:p>
          <a:p>
            <a:pPr marL="365760" lvl="1" indent="0" algn="ctr">
              <a:buNone/>
            </a:pPr>
            <a:r>
              <a:rPr lang="en-US" sz="1800" dirty="0" smtClean="0"/>
              <a:t>(</a:t>
            </a:r>
            <a:r>
              <a:rPr lang="en-US" sz="1800" dirty="0"/>
              <a:t>Note: you will have 10 minutes before the next group or person can select </a:t>
            </a:r>
            <a:r>
              <a:rPr lang="en-US" sz="1800" dirty="0" smtClean="0"/>
              <a:t>housing)</a:t>
            </a:r>
          </a:p>
          <a:p>
            <a:pPr lvl="1"/>
            <a:r>
              <a:rPr lang="en-US" dirty="0" smtClean="0"/>
              <a:t>Review </a:t>
            </a:r>
            <a:r>
              <a:rPr lang="en-US" dirty="0"/>
              <a:t>the confirmation email to make sure everything is accurate</a:t>
            </a:r>
            <a:r>
              <a:rPr lang="en-US" dirty="0" smtClean="0"/>
              <a:t>.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 algn="ctr">
              <a:buNone/>
            </a:pPr>
            <a:r>
              <a:rPr lang="en-US" sz="1900" b="1" i="1" dirty="0" smtClean="0">
                <a:solidFill>
                  <a:schemeClr val="accent2"/>
                </a:solidFill>
              </a:rPr>
              <a:t>Once you participate in one selection, you will be removed from the others.</a:t>
            </a:r>
            <a:endParaRPr lang="en-US" sz="1900" b="1" i="1" dirty="0">
              <a:solidFill>
                <a:schemeClr val="accent2"/>
              </a:solidFill>
            </a:endParaRPr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640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openlounge.org/lunargame/files/2011/11/question-blu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914400"/>
            <a:ext cx="41148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974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1676</TotalTime>
  <Words>391</Words>
  <Application>Microsoft Office PowerPoint</Application>
  <PresentationFormat>On-screen Show (4:3)</PresentationFormat>
  <Paragraphs>80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Brush Script MT</vt:lpstr>
      <vt:lpstr>Calibri</vt:lpstr>
      <vt:lpstr>Constantia</vt:lpstr>
      <vt:lpstr>Franklin Gothic Book</vt:lpstr>
      <vt:lpstr>Rage Italic</vt:lpstr>
      <vt:lpstr>Pushpin</vt:lpstr>
      <vt:lpstr>Housing Selection 2018</vt:lpstr>
      <vt:lpstr>Priority Numbers Best Priority # is 1</vt:lpstr>
      <vt:lpstr> Selection #1: Multiples (3 or More) April 9 - 12 </vt:lpstr>
      <vt:lpstr>PowerPoint Presentation</vt:lpstr>
      <vt:lpstr>PowerPoint Presentation</vt:lpstr>
      <vt:lpstr>Sample Room Selection</vt:lpstr>
      <vt:lpstr>Looking for a Roommate?!</vt:lpstr>
      <vt:lpstr>Things to do before Room Draw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Room Draw 2012</dc:title>
  <dc:creator>O'Donnell, Lauren (odonnel)</dc:creator>
  <cp:lastModifiedBy>Tasia White</cp:lastModifiedBy>
  <cp:revision>60</cp:revision>
  <cp:lastPrinted>2014-03-04T01:11:51Z</cp:lastPrinted>
  <dcterms:created xsi:type="dcterms:W3CDTF">2012-02-28T14:27:41Z</dcterms:created>
  <dcterms:modified xsi:type="dcterms:W3CDTF">2018-03-29T13:59:14Z</dcterms:modified>
</cp:coreProperties>
</file>