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29"/>
  </p:notesMasterIdLst>
  <p:sldIdLst>
    <p:sldId id="256" r:id="rId2"/>
    <p:sldId id="277" r:id="rId3"/>
    <p:sldId id="278" r:id="rId4"/>
    <p:sldId id="279" r:id="rId5"/>
    <p:sldId id="282" r:id="rId6"/>
    <p:sldId id="280" r:id="rId7"/>
    <p:sldId id="281" r:id="rId8"/>
    <p:sldId id="283" r:id="rId9"/>
    <p:sldId id="284" r:id="rId10"/>
    <p:sldId id="286" r:id="rId11"/>
    <p:sldId id="260" r:id="rId12"/>
    <p:sldId id="287" r:id="rId13"/>
    <p:sldId id="261" r:id="rId14"/>
    <p:sldId id="262" r:id="rId15"/>
    <p:sldId id="263" r:id="rId16"/>
    <p:sldId id="264" r:id="rId17"/>
    <p:sldId id="269" r:id="rId18"/>
    <p:sldId id="271" r:id="rId19"/>
    <p:sldId id="275" r:id="rId20"/>
    <p:sldId id="270" r:id="rId21"/>
    <p:sldId id="273" r:id="rId22"/>
    <p:sldId id="274" r:id="rId23"/>
    <p:sldId id="276" r:id="rId24"/>
    <p:sldId id="288" r:id="rId25"/>
    <p:sldId id="266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599"/>
  </p:normalViewPr>
  <p:slideViewPr>
    <p:cSldViewPr snapToGrid="0" snapToObjects="1">
      <p:cViewPr varScale="1">
        <p:scale>
          <a:sx n="87" d="100"/>
          <a:sy n="87" d="100"/>
        </p:scale>
        <p:origin x="-11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AE51-0D34-6349-9C74-979DA616AB8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CF2D9-EE3E-3942-81B5-6F2F865A7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5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CIS – advocacy, arts, club sports, communication &amp; programming, cultural,</a:t>
            </a:r>
            <a:r>
              <a:rPr lang="en-US" baseline="0" dirty="0" smtClean="0"/>
              <a:t> outdoors, science, service, spiritual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CF2D9-EE3E-3942-81B5-6F2F865A75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0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Might be useful to demonstrate at training</a:t>
            </a:r>
          </a:p>
          <a:p>
            <a:endParaRPr lang="en-US" baseline="0" dirty="0"/>
          </a:p>
          <a:p>
            <a:r>
              <a:rPr lang="en-US" baseline="0" dirty="0" smtClean="0"/>
              <a:t>The purpose of the treasurer’s report:</a:t>
            </a:r>
          </a:p>
          <a:p>
            <a:r>
              <a:rPr lang="en-US" baseline="0" dirty="0" smtClean="0"/>
              <a:t>Gauge how much you spend in a year</a:t>
            </a:r>
          </a:p>
          <a:p>
            <a:r>
              <a:rPr lang="en-US" baseline="0" dirty="0" smtClean="0"/>
              <a:t>Know how much you spend on a particular item/event per year</a:t>
            </a:r>
          </a:p>
          <a:p>
            <a:r>
              <a:rPr lang="en-US" baseline="0" dirty="0" smtClean="0"/>
              <a:t>Make estimates for how much money you will need the following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CF2D9-EE3E-3942-81B5-6F2F865A75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1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a copy of the</a:t>
            </a:r>
            <a:r>
              <a:rPr lang="en-US" baseline="0" dirty="0" smtClean="0"/>
              <a:t> receipt and the form before turning them in</a:t>
            </a:r>
          </a:p>
          <a:p>
            <a:r>
              <a:rPr lang="en-US" baseline="0" dirty="0" smtClean="0"/>
              <a:t>Keep the slip from the bursar’s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CF2D9-EE3E-3942-81B5-6F2F865A75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8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If you take money out to make change for ticket sales, cash box, etc., you must “</a:t>
            </a:r>
            <a:r>
              <a:rPr lang="en-US" b="1" dirty="0" smtClean="0">
                <a:latin typeface="Calibri" panose="020F0502020204030204" pitchFamily="34" charset="0"/>
              </a:rPr>
              <a:t>clear</a:t>
            </a:r>
            <a:r>
              <a:rPr lang="en-US" dirty="0" smtClean="0">
                <a:latin typeface="Calibri" panose="020F0502020204030204" pitchFamily="34" charset="0"/>
              </a:rPr>
              <a:t>” all of that money and not put it in your RSO fundraiser deposit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CF2D9-EE3E-3942-81B5-6F2F865A75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double check that this goes to Erika and not Betty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CF2D9-EE3E-3942-81B5-6F2F865A75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09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a copy of the deposit form before turning it in</a:t>
            </a:r>
          </a:p>
          <a:p>
            <a:r>
              <a:rPr lang="en-US" dirty="0" smtClean="0"/>
              <a:t>Keep</a:t>
            </a:r>
            <a:r>
              <a:rPr lang="en-US" baseline="0" dirty="0" smtClean="0"/>
              <a:t> the slip from the bursar’s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CF2D9-EE3E-3942-81B5-6F2F865A75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20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7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9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2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0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3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9560A6-83A6-BA48-BA50-EF0BAA62A9C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2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60A6-83A6-BA48-BA50-EF0BAA62A9C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6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9560A6-83A6-BA48-BA50-EF0BAA62A9C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B97CC7-1772-AA42-8B14-00A56AF977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osa@juniata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RSO Presidents &amp; Treasurers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RSO Budgets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Requesting Funding in Spring</a:t>
            </a:r>
          </a:p>
          <a:p>
            <a:pPr lvl="1"/>
            <a:r>
              <a:rPr lang="en-US" dirty="0" smtClean="0"/>
              <a:t>Petitions for Additional Funding</a:t>
            </a:r>
          </a:p>
          <a:p>
            <a:r>
              <a:rPr lang="en-US" dirty="0" smtClean="0"/>
              <a:t>Current Budget Amounts and Account Code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Account </a:t>
            </a:r>
            <a:r>
              <a:rPr lang="en-US" dirty="0">
                <a:latin typeface="Calibri"/>
                <a:cs typeface="Calibri"/>
              </a:rPr>
              <a:t>Number: 21-AAAAA-XXXX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Object Codes: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Expenses – 6199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Deposits – 4829</a:t>
            </a:r>
          </a:p>
          <a:p>
            <a:r>
              <a:rPr lang="en-US" dirty="0" smtClean="0"/>
              <a:t>You are responsible for maintaining your records</a:t>
            </a:r>
          </a:p>
          <a:p>
            <a:pPr lvl="1"/>
            <a:r>
              <a:rPr lang="en-US" dirty="0" smtClean="0"/>
              <a:t>Treasurer’s Report</a:t>
            </a:r>
          </a:p>
          <a:p>
            <a:pPr lvl="1"/>
            <a:r>
              <a:rPr lang="en-US" dirty="0" smtClean="0"/>
              <a:t>Keep your receipts and transaction records!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17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Treasurer’s Report Sample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19414" y="1846263"/>
            <a:ext cx="290945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737361"/>
            <a:ext cx="8229600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Purchasing Cards (P-Cards)</a:t>
            </a:r>
          </a:p>
          <a:p>
            <a:r>
              <a:rPr lang="en-US" dirty="0" smtClean="0"/>
              <a:t>Cash Advance</a:t>
            </a:r>
          </a:p>
          <a:p>
            <a:r>
              <a:rPr lang="en-US" dirty="0" smtClean="0"/>
              <a:t>Accounts Payable Form</a:t>
            </a:r>
          </a:p>
          <a:p>
            <a:r>
              <a:rPr lang="en-US" dirty="0" smtClean="0"/>
              <a:t>Check Advance</a:t>
            </a:r>
          </a:p>
          <a:p>
            <a:r>
              <a:rPr lang="en-US" dirty="0" smtClean="0"/>
              <a:t>Purchase Order</a:t>
            </a:r>
          </a:p>
          <a:p>
            <a:r>
              <a:rPr lang="en-US" dirty="0" smtClean="0"/>
              <a:t>Reimbursement </a:t>
            </a:r>
          </a:p>
        </p:txBody>
      </p:sp>
    </p:spTree>
    <p:extLst>
      <p:ext uri="{BB962C8B-B14F-4D97-AF65-F5344CB8AC3E}">
        <p14:creationId xmlns:p14="http://schemas.microsoft.com/office/powerpoint/2010/main" val="12744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Purchasing Cards (P-Cards)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cs typeface="Calibri"/>
              </a:rPr>
              <a:t>Terms and Conditions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Must have at least </a:t>
            </a:r>
            <a:r>
              <a:rPr lang="en" b="1" u="sng" dirty="0">
                <a:latin typeface="Calibri"/>
                <a:cs typeface="Calibri"/>
              </a:rPr>
              <a:t>$800</a:t>
            </a:r>
            <a:r>
              <a:rPr lang="en" dirty="0">
                <a:latin typeface="Calibri"/>
                <a:cs typeface="Calibri"/>
              </a:rPr>
              <a:t> in your RSO account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Only the president, treasurer and/or advisor can be named on the card, and the </a:t>
            </a:r>
            <a:r>
              <a:rPr lang="en" b="1" u="sng" dirty="0">
                <a:latin typeface="Calibri"/>
                <a:cs typeface="Calibri"/>
              </a:rPr>
              <a:t>only persons</a:t>
            </a:r>
            <a:r>
              <a:rPr lang="en" dirty="0">
                <a:latin typeface="Calibri"/>
                <a:cs typeface="Calibri"/>
              </a:rPr>
              <a:t> that can make purchases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However it is the </a:t>
            </a:r>
            <a:r>
              <a:rPr lang="en" b="1" u="sng" dirty="0">
                <a:latin typeface="Calibri"/>
                <a:cs typeface="Calibri"/>
              </a:rPr>
              <a:t>treasurer’s</a:t>
            </a:r>
            <a:r>
              <a:rPr lang="en" dirty="0">
                <a:latin typeface="Calibri"/>
                <a:cs typeface="Calibri"/>
              </a:rPr>
              <a:t> responsibility for </a:t>
            </a:r>
            <a:r>
              <a:rPr lang="en" b="1" u="sng" dirty="0">
                <a:latin typeface="Calibri"/>
                <a:cs typeface="Calibri"/>
              </a:rPr>
              <a:t>ALL</a:t>
            </a:r>
            <a:r>
              <a:rPr lang="en" dirty="0">
                <a:latin typeface="Calibri"/>
                <a:cs typeface="Calibri"/>
              </a:rPr>
              <a:t> purchases, receipts, accurate account information, etc</a:t>
            </a:r>
            <a:r>
              <a:rPr lang="en" dirty="0" smtClean="0">
                <a:latin typeface="Calibri"/>
                <a:cs typeface="Calibri"/>
              </a:rPr>
              <a:t>.</a:t>
            </a:r>
            <a:endParaRPr lang="en-US" dirty="0" smtClean="0">
              <a:latin typeface="Calibri"/>
              <a:cs typeface="Calibri"/>
            </a:endParaRPr>
          </a:p>
          <a:p>
            <a:pPr marL="571500" lvl="1" indent="0">
              <a:spcBef>
                <a:spcPts val="0"/>
              </a:spcBef>
              <a:buClr>
                <a:srgbClr val="1C4587"/>
              </a:buClr>
              <a:buSzPct val="100000"/>
              <a:buNone/>
            </a:pPr>
            <a:endParaRPr lang="en" sz="2400" dirty="0">
              <a:latin typeface="Calibri"/>
              <a:cs typeface="Calibri"/>
            </a:endParaRPr>
          </a:p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cs typeface="Calibri"/>
              </a:rPr>
              <a:t>Lost Card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Please report lost card immediately to </a:t>
            </a:r>
            <a:r>
              <a:rPr lang="en" b="1" dirty="0">
                <a:latin typeface="Calibri"/>
                <a:cs typeface="Calibri"/>
              </a:rPr>
              <a:t>Betty McKim</a:t>
            </a:r>
            <a:r>
              <a:rPr lang="en" dirty="0">
                <a:latin typeface="Calibri"/>
                <a:cs typeface="Calibri"/>
              </a:rPr>
              <a:t>; only </a:t>
            </a:r>
            <a:r>
              <a:rPr lang="en" b="1" dirty="0">
                <a:latin typeface="Calibri"/>
                <a:cs typeface="Calibri"/>
              </a:rPr>
              <a:t>one (1)</a:t>
            </a:r>
            <a:r>
              <a:rPr lang="en" dirty="0">
                <a:latin typeface="Calibri"/>
                <a:cs typeface="Calibri"/>
              </a:rPr>
              <a:t> chance to lose a card; on your second time you will lose your P-Card privileges for the </a:t>
            </a:r>
            <a:r>
              <a:rPr lang="en" b="1" u="sng" dirty="0">
                <a:latin typeface="Calibri"/>
                <a:cs typeface="Calibri"/>
              </a:rPr>
              <a:t>remainder</a:t>
            </a:r>
            <a:r>
              <a:rPr lang="en" dirty="0">
                <a:latin typeface="Calibri"/>
                <a:cs typeface="Calibri"/>
              </a:rPr>
              <a:t> of the school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P-Cards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cs typeface="Calibri"/>
              </a:rPr>
              <a:t>Schedule of when P-Card Receipts are due:</a:t>
            </a:r>
          </a:p>
          <a:p>
            <a:pPr marL="914400" lvl="1" indent="-34290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○"/>
            </a:pPr>
            <a:r>
              <a:rPr lang="en" b="1" dirty="0">
                <a:solidFill>
                  <a:srgbClr val="FF0000"/>
                </a:solidFill>
                <a:latin typeface="Calibri"/>
                <a:cs typeface="Calibri"/>
              </a:rPr>
              <a:t>All P-Card receipts must be placed in the Treasurer folder that was given to you. All receipts must be signed by the treasurer of the club.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All P-Card receipts are due by </a:t>
            </a:r>
            <a:r>
              <a:rPr lang="en" b="1" dirty="0">
                <a:latin typeface="Calibri"/>
                <a:cs typeface="Calibri"/>
              </a:rPr>
              <a:t>12:00 p.m. on the 28th day of the month</a:t>
            </a:r>
            <a:r>
              <a:rPr lang="en" dirty="0">
                <a:latin typeface="Calibri"/>
                <a:cs typeface="Calibri"/>
              </a:rPr>
              <a:t> </a:t>
            </a:r>
            <a:r>
              <a:rPr lang="en" b="1" dirty="0">
                <a:latin typeface="Calibri"/>
                <a:cs typeface="Calibri"/>
              </a:rPr>
              <a:t>or the next business day if the 28th falls during a weekend.</a:t>
            </a:r>
          </a:p>
          <a:p>
            <a:pPr marL="1028700" lvl="2">
              <a:spcBef>
                <a:spcPts val="0"/>
              </a:spcBef>
              <a:buClr>
                <a:srgbClr val="1C4587"/>
              </a:buClr>
              <a:buSzPct val="100000"/>
            </a:pPr>
            <a:endParaRPr lang="en" sz="2400" dirty="0">
              <a:latin typeface="Calibri"/>
              <a:cs typeface="Calibri"/>
            </a:endParaRP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2000" dirty="0">
                <a:latin typeface="Calibri"/>
                <a:cs typeface="Calibri"/>
              </a:rPr>
              <a:t>Email reminders will be sent. There should be no excuses for not having receipts turned in on time and that “you did not know” when receipts were due.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See Handout of Schedule. DO NOT LOSE!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P-Card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cs typeface="Calibri"/>
              </a:rPr>
              <a:t>Consequences of Late Receipts/No Receipts</a:t>
            </a:r>
            <a:r>
              <a:rPr lang="en" sz="2000" dirty="0">
                <a:latin typeface="Calibri"/>
                <a:cs typeface="Calibri"/>
              </a:rPr>
              <a:t>	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1st time: Warning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2nd time: P-Card will need to be turned into Betty McKim for the remainder of the school year.</a:t>
            </a:r>
          </a:p>
          <a:p>
            <a:pPr marL="114300" lvl="0">
              <a:spcBef>
                <a:spcPts val="0"/>
              </a:spcBef>
              <a:buClr>
                <a:srgbClr val="1C4587"/>
              </a:buClr>
              <a:buSzPct val="100000"/>
            </a:pPr>
            <a:endParaRPr lang="en" sz="2000" dirty="0">
              <a:latin typeface="Calibri"/>
              <a:cs typeface="Calibri"/>
            </a:endParaRPr>
          </a:p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dirty="0">
                <a:latin typeface="Calibri"/>
                <a:cs typeface="Calibri"/>
              </a:rPr>
              <a:t>Change in Officers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If there is a change in officers, please email </a:t>
            </a:r>
            <a:r>
              <a:rPr lang="en-US" dirty="0" smtClean="0">
                <a:latin typeface="Calibri"/>
                <a:cs typeface="Calibri"/>
              </a:rPr>
              <a:t>SECA</a:t>
            </a:r>
            <a:r>
              <a:rPr lang="en" dirty="0" smtClean="0">
                <a:latin typeface="Calibri"/>
                <a:cs typeface="Calibri"/>
              </a:rPr>
              <a:t> </a:t>
            </a:r>
            <a:r>
              <a:rPr lang="en" dirty="0">
                <a:latin typeface="Calibri"/>
                <a:cs typeface="Calibri"/>
              </a:rPr>
              <a:t>at </a:t>
            </a:r>
            <a:r>
              <a:rPr lang="en-US" u="sng" dirty="0" smtClean="0">
                <a:latin typeface="Calibri"/>
                <a:cs typeface="Calibri"/>
                <a:hlinkClick r:id="rId2"/>
              </a:rPr>
              <a:t>seca</a:t>
            </a:r>
            <a:r>
              <a:rPr lang="en" u="sng" dirty="0" smtClean="0">
                <a:latin typeface="Calibri"/>
                <a:cs typeface="Calibri"/>
                <a:hlinkClick r:id="rId2"/>
              </a:rPr>
              <a:t>@juniata.edu</a:t>
            </a:r>
            <a:r>
              <a:rPr lang="en" dirty="0" smtClean="0">
                <a:latin typeface="Calibri"/>
                <a:cs typeface="Calibri"/>
              </a:rPr>
              <a:t> </a:t>
            </a:r>
            <a:r>
              <a:rPr lang="en" dirty="0">
                <a:latin typeface="Calibri"/>
                <a:cs typeface="Calibri"/>
              </a:rPr>
              <a:t>with your updates immediately.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/>
                <a:cs typeface="Calibri"/>
              </a:rPr>
              <a:t>If there is a change in the Treasurer position, the current Treasurer </a:t>
            </a:r>
            <a:r>
              <a:rPr lang="en" b="1" dirty="0">
                <a:latin typeface="Calibri"/>
                <a:cs typeface="Calibri"/>
              </a:rPr>
              <a:t>must return the visa card and grey Wal-Mart card directly to Betty McKim.</a:t>
            </a:r>
          </a:p>
          <a:p>
            <a:pPr marL="1028700" lvl="2">
              <a:spcBef>
                <a:spcPts val="0"/>
              </a:spcBef>
              <a:buClr>
                <a:srgbClr val="1C4587"/>
              </a:buClr>
              <a:buSzPct val="100000"/>
            </a:pPr>
            <a:endParaRPr lang="en" sz="2000" dirty="0">
              <a:latin typeface="Calibri"/>
              <a:cs typeface="Calibri"/>
            </a:endParaRP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2000" dirty="0">
                <a:latin typeface="Calibri"/>
                <a:cs typeface="Calibri"/>
              </a:rPr>
              <a:t>If officers have changed and we find out otherwise, you will lose your P-Card privileges.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P-Card Folders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dirty="0">
                <a:latin typeface="Calibri" panose="020F0502020204030204" pitchFamily="34" charset="0"/>
              </a:rPr>
              <a:t>All P-card receipts need to be placed in your </a:t>
            </a:r>
            <a:r>
              <a:rPr lang="en" b="1" dirty="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" dirty="0">
                <a:latin typeface="Calibri" panose="020F0502020204030204" pitchFamily="34" charset="0"/>
              </a:rPr>
              <a:t>RSO Treasurer folder and </a:t>
            </a:r>
            <a:r>
              <a:rPr lang="en" b="1" dirty="0">
                <a:latin typeface="Calibri" panose="020F0502020204030204" pitchFamily="34" charset="0"/>
              </a:rPr>
              <a:t>placed in the black crate in </a:t>
            </a:r>
            <a:r>
              <a:rPr lang="en-US" b="1" dirty="0" smtClean="0">
                <a:latin typeface="Calibri" panose="020F0502020204030204" pitchFamily="34" charset="0"/>
              </a:rPr>
              <a:t>SECA</a:t>
            </a:r>
            <a:r>
              <a:rPr lang="en" b="1" dirty="0" smtClean="0">
                <a:latin typeface="Calibri" panose="020F0502020204030204" pitchFamily="34" charset="0"/>
              </a:rPr>
              <a:t>.</a:t>
            </a:r>
            <a:endParaRPr lang="en" b="1" dirty="0">
              <a:latin typeface="Calibri" panose="020F0502020204030204" pitchFamily="34" charset="0"/>
            </a:endParaRP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>
                <a:latin typeface="Calibri" panose="020F0502020204030204" pitchFamily="34" charset="0"/>
              </a:rPr>
              <a:t>If you did not use your P-card during the past cycle, then no receipts/folders need to be turned in to </a:t>
            </a:r>
            <a:r>
              <a:rPr lang="en-US" dirty="0" smtClean="0">
                <a:latin typeface="Calibri" panose="020F0502020204030204" pitchFamily="34" charset="0"/>
              </a:rPr>
              <a:t>SECA</a:t>
            </a:r>
            <a:r>
              <a:rPr lang="en" dirty="0" smtClean="0">
                <a:latin typeface="Calibri" panose="020F0502020204030204" pitchFamily="34" charset="0"/>
              </a:rPr>
              <a:t>.</a:t>
            </a:r>
            <a:endParaRPr lang="en" dirty="0">
              <a:latin typeface="Calibri" panose="020F0502020204030204" pitchFamily="34" charset="0"/>
            </a:endParaRPr>
          </a:p>
          <a:p>
            <a:pPr marL="571500" lvl="1" indent="0">
              <a:spcBef>
                <a:spcPts val="0"/>
              </a:spcBef>
              <a:buClr>
                <a:srgbClr val="1C4587"/>
              </a:buClr>
              <a:buSzPct val="100000"/>
              <a:buNone/>
            </a:pPr>
            <a:endParaRPr lang="en" sz="2400" dirty="0">
              <a:latin typeface="Calibri" panose="020F0502020204030204" pitchFamily="34" charset="0"/>
            </a:endParaRPr>
          </a:p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b="1" dirty="0">
                <a:latin typeface="Calibri" panose="020F0502020204030204" pitchFamily="34" charset="0"/>
              </a:rPr>
              <a:t>RSO “mailbox” </a:t>
            </a:r>
            <a:r>
              <a:rPr lang="en" b="1" dirty="0" smtClean="0">
                <a:latin typeface="Calibri" panose="020F0502020204030204" pitchFamily="34" charset="0"/>
              </a:rPr>
              <a:t>folders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 smtClean="0">
                <a:latin typeface="Calibri" panose="020F0502020204030204" pitchFamily="34" charset="0"/>
              </a:rPr>
              <a:t>Treasurer Folders will be returned to your RSO folder in the black filing cabinet in </a:t>
            </a:r>
            <a:r>
              <a:rPr lang="en-US" dirty="0" smtClean="0">
                <a:latin typeface="Calibri" panose="020F0502020204030204" pitchFamily="34" charset="0"/>
              </a:rPr>
              <a:t>SECA</a:t>
            </a:r>
            <a:r>
              <a:rPr lang="en" dirty="0" smtClean="0">
                <a:latin typeface="Calibri" panose="020F0502020204030204" pitchFamily="34" charset="0"/>
              </a:rPr>
              <a:t> once the receipts have been reviewed.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dirty="0" smtClean="0">
                <a:latin typeface="Calibri" panose="020F0502020204030204" pitchFamily="34" charset="0"/>
              </a:rPr>
              <a:t>Any </a:t>
            </a:r>
            <a:r>
              <a:rPr lang="en" dirty="0">
                <a:latin typeface="Calibri" panose="020F0502020204030204" pitchFamily="34" charset="0"/>
              </a:rPr>
              <a:t>mail for RSOs from the Post Office will be in your RSO folder in the black filing cabinet</a:t>
            </a:r>
            <a:r>
              <a:rPr lang="en" dirty="0" smtClean="0"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Reimbursement 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For $100 or less</a:t>
            </a:r>
          </a:p>
          <a:p>
            <a:r>
              <a:rPr lang="en-US" dirty="0" smtClean="0">
                <a:latin typeface="Calibri"/>
                <a:cs typeface="Calibri"/>
              </a:rPr>
              <a:t>You may not reimburse tax</a:t>
            </a:r>
          </a:p>
          <a:p>
            <a:r>
              <a:rPr lang="en-US" dirty="0" smtClean="0">
                <a:latin typeface="Calibri"/>
                <a:cs typeface="Calibri"/>
              </a:rPr>
              <a:t>Append the object code 6199 to your account number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21-AAAAA-6199</a:t>
            </a:r>
          </a:p>
          <a:p>
            <a:r>
              <a:rPr lang="en-US" dirty="0" smtClean="0">
                <a:latin typeface="Calibri"/>
                <a:cs typeface="Calibri"/>
              </a:rPr>
              <a:t>Bring the form and the receipt from the purchase to the Bursar’s Office to receive the cash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3632" r="4977" b="48184"/>
          <a:stretch/>
        </p:blipFill>
        <p:spPr>
          <a:xfrm>
            <a:off x="733821" y="4176499"/>
            <a:ext cx="5019191" cy="25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Advance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Receive cash $100 or less in advance of an event/trip/purchase</a:t>
            </a:r>
          </a:p>
          <a:p>
            <a:r>
              <a:rPr lang="en-US" dirty="0" smtClean="0">
                <a:latin typeface="Calibri"/>
                <a:cs typeface="Calibri"/>
              </a:rPr>
              <a:t>Complete the Cash Advance Form</a:t>
            </a:r>
          </a:p>
          <a:p>
            <a:r>
              <a:rPr lang="en-US" dirty="0" smtClean="0">
                <a:latin typeface="Calibri"/>
                <a:cs typeface="Calibri"/>
              </a:rPr>
              <a:t>Append the object code 6199 to your account number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21-AAAAA-6199</a:t>
            </a:r>
          </a:p>
          <a:p>
            <a:r>
              <a:rPr lang="en-US" dirty="0" smtClean="0">
                <a:latin typeface="Calibri"/>
                <a:cs typeface="Calibri"/>
              </a:rPr>
              <a:t>Bring the form to the Bursar’s Office to receive the cash</a:t>
            </a:r>
          </a:p>
          <a:p>
            <a:r>
              <a:rPr lang="en-US" dirty="0" smtClean="0">
                <a:latin typeface="Calibri"/>
                <a:cs typeface="Calibri"/>
              </a:rPr>
              <a:t>Keep the slip from the Bursar’s Office (you will need it for the cash advance clear)</a:t>
            </a:r>
          </a:p>
          <a:p>
            <a:r>
              <a:rPr lang="en-US" dirty="0" smtClean="0">
                <a:latin typeface="Calibri"/>
                <a:cs typeface="Calibri"/>
              </a:rPr>
              <a:t>You must clear the cash advance within 1 week of purchase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Write the receipt number on the slip from the Bursar’s Office when you received the cash advance</a:t>
            </a:r>
          </a:p>
        </p:txBody>
      </p:sp>
    </p:spTree>
    <p:extLst>
      <p:ext uri="{BB962C8B-B14F-4D97-AF65-F5344CB8AC3E}">
        <p14:creationId xmlns:p14="http://schemas.microsoft.com/office/powerpoint/2010/main" val="3319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Advance and Clear Forms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4014" r="4234" b="57563"/>
          <a:stretch/>
        </p:blipFill>
        <p:spPr>
          <a:xfrm>
            <a:off x="228600" y="1600200"/>
            <a:ext cx="4419600" cy="3864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2856" r="3954" b="48572"/>
          <a:stretch/>
        </p:blipFill>
        <p:spPr>
          <a:xfrm>
            <a:off x="4897680" y="1712766"/>
            <a:ext cx="3942735" cy="360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Sign In</a:t>
            </a:r>
          </a:p>
          <a:p>
            <a:pPr lvl="1"/>
            <a:r>
              <a:rPr lang="en-US" dirty="0"/>
              <a:t>Indicate if you are interested in Allocation Board or RSO Approval Board (more info to come)</a:t>
            </a:r>
          </a:p>
          <a:p>
            <a:pPr lvl="2"/>
            <a:r>
              <a:rPr lang="en-US" dirty="0"/>
              <a:t>Don’t know what that is? Do not worry! We’ll follow </a:t>
            </a:r>
            <a:r>
              <a:rPr lang="en-US" dirty="0" smtClean="0"/>
              <a:t>up.</a:t>
            </a:r>
            <a:endParaRPr lang="en-US" dirty="0"/>
          </a:p>
          <a:p>
            <a:r>
              <a:rPr lang="en-US" dirty="0" smtClean="0"/>
              <a:t>Binders</a:t>
            </a:r>
          </a:p>
          <a:p>
            <a:pPr lvl="1"/>
            <a:r>
              <a:rPr lang="en-US" dirty="0" smtClean="0"/>
              <a:t>Returning RSOs – Grab Your Binder</a:t>
            </a:r>
          </a:p>
          <a:p>
            <a:pPr lvl="1"/>
            <a:r>
              <a:rPr lang="en-US" dirty="0" smtClean="0"/>
              <a:t>Returning RSOs with No Binder - It’s in your possession</a:t>
            </a:r>
          </a:p>
          <a:p>
            <a:pPr lvl="1"/>
            <a:r>
              <a:rPr lang="en-US" dirty="0" smtClean="0"/>
              <a:t>New RSOs – Get a New Binder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96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Accounts Payable Voucher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21543" y="1846263"/>
            <a:ext cx="3105201" cy="40227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"/>
                <a:cs typeface="Calibri"/>
              </a:rPr>
              <a:t>For reimbursement or a payment greater than $100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Will be in the form of a check</a:t>
            </a:r>
          </a:p>
          <a:p>
            <a:r>
              <a:rPr lang="en-US" dirty="0" smtClean="0">
                <a:latin typeface="Calibri"/>
                <a:cs typeface="Calibri"/>
              </a:rPr>
              <a:t>Append the object code 6199 to your account number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21-AAAAA-6199</a:t>
            </a:r>
          </a:p>
          <a:p>
            <a:r>
              <a:rPr lang="en-US" dirty="0" smtClean="0">
                <a:latin typeface="Calibri"/>
                <a:cs typeface="Calibri"/>
              </a:rPr>
              <a:t>Bring to Erika Slocum in the Accounting Office. Checks will be mailed out unless stated otherwise. </a:t>
            </a:r>
          </a:p>
          <a:p>
            <a:r>
              <a:rPr lang="en-US" dirty="0"/>
              <a:t>Check requests require two signatures -Treasurer along with any combination of President, Advisor, or </a:t>
            </a:r>
            <a:r>
              <a:rPr lang="en-US" dirty="0" smtClean="0"/>
              <a:t>SECA </a:t>
            </a:r>
            <a:r>
              <a:rPr lang="en-US" dirty="0"/>
              <a:t>if no one else can </a:t>
            </a:r>
            <a:r>
              <a:rPr lang="en-US" dirty="0" smtClean="0"/>
              <a:t>sign.</a:t>
            </a:r>
            <a:endParaRPr lang="en-US" dirty="0"/>
          </a:p>
          <a:p>
            <a:r>
              <a:rPr lang="en-US" dirty="0"/>
              <a:t>All requests are to be submitted by Tuesday at 4pm for Thursday processing.</a:t>
            </a:r>
          </a:p>
          <a:p>
            <a:endParaRPr lang="en-U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46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W-9’s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20710" y="1846263"/>
            <a:ext cx="3106868" cy="40227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/>
                <a:cs typeface="Calibri"/>
              </a:rPr>
              <a:t>Used to pay an outside vendor a set amount</a:t>
            </a:r>
          </a:p>
          <a:p>
            <a:r>
              <a:rPr lang="en-US" sz="2400" dirty="0">
                <a:latin typeface="Calibri"/>
                <a:cs typeface="Calibri"/>
              </a:rPr>
              <a:t>Complete an Accounts Payable Voucher, a W-9 Form, and you must have a contract for the vender</a:t>
            </a:r>
          </a:p>
          <a:p>
            <a:r>
              <a:rPr lang="en-US" sz="2400" dirty="0">
                <a:latin typeface="Calibri"/>
                <a:cs typeface="Calibri"/>
              </a:rPr>
              <a:t>Give these items to Erika Slocum in the Accounting </a:t>
            </a:r>
            <a:r>
              <a:rPr lang="en-US" sz="2400" dirty="0" smtClean="0">
                <a:latin typeface="Calibri"/>
                <a:cs typeface="Calibri"/>
              </a:rPr>
              <a:t>Office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2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 Form</a:t>
            </a:r>
            <a:endParaRPr lang="en-US" dirty="0"/>
          </a:p>
        </p:txBody>
      </p:sp>
      <p:pic>
        <p:nvPicPr>
          <p:cNvPr id="4" name="Content Placeholder 3" descr="Screen Shot 2016-08-29 at 10.20.01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0" y="1846263"/>
            <a:ext cx="3119987" cy="4022725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Used for when companies do not accept p-cards or checks</a:t>
            </a:r>
          </a:p>
          <a:p>
            <a:r>
              <a:rPr lang="en-US" dirty="0">
                <a:latin typeface="Calibri"/>
                <a:cs typeface="Calibri"/>
              </a:rPr>
              <a:t>Complete the “Purchase Requisition Form”</a:t>
            </a:r>
          </a:p>
          <a:p>
            <a:r>
              <a:rPr lang="en-US" dirty="0">
                <a:latin typeface="Calibri"/>
                <a:cs typeface="Calibri"/>
              </a:rPr>
              <a:t>Submit to </a:t>
            </a:r>
            <a:r>
              <a:rPr lang="en-US" dirty="0" smtClean="0">
                <a:latin typeface="Calibri"/>
                <a:cs typeface="Calibri"/>
              </a:rPr>
              <a:t>Erika Slocum in </a:t>
            </a:r>
            <a:r>
              <a:rPr lang="en-US" dirty="0">
                <a:latin typeface="Calibri"/>
                <a:cs typeface="Calibri"/>
              </a:rPr>
              <a:t>Accounting </a:t>
            </a:r>
            <a:r>
              <a:rPr lang="en-US" dirty="0" smtClean="0">
                <a:latin typeface="Calibri"/>
                <a:cs typeface="Calibri"/>
              </a:rPr>
              <a:t>Services (include quote from company and required signatures.)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Exemption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●"/>
            </a:pPr>
            <a:r>
              <a:rPr lang="en" sz="1900" dirty="0">
                <a:latin typeface="Calibri"/>
                <a:cs typeface="Calibri"/>
              </a:rPr>
              <a:t>Tax Exempt &amp; Tax Exempt Cards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sz="1900" b="1" dirty="0">
                <a:latin typeface="Calibri"/>
                <a:cs typeface="Calibri"/>
              </a:rPr>
              <a:t>JC should not be charged tax; our tax exempt number is on the pcard.</a:t>
            </a:r>
          </a:p>
          <a:p>
            <a:pPr marL="914400" lvl="1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○"/>
            </a:pPr>
            <a:r>
              <a:rPr lang="en" sz="1900" dirty="0">
                <a:latin typeface="Calibri"/>
                <a:cs typeface="Calibri"/>
              </a:rPr>
              <a:t>Tax Exempt Cards: 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dirty="0">
                <a:latin typeface="Calibri"/>
                <a:cs typeface="Calibri"/>
              </a:rPr>
              <a:t>Cannot use tax exempt w/ Personal Credit Card, but works with </a:t>
            </a:r>
            <a:r>
              <a:rPr lang="en" sz="1900" b="1" dirty="0">
                <a:latin typeface="Calibri"/>
                <a:cs typeface="Calibri"/>
              </a:rPr>
              <a:t>CASH</a:t>
            </a:r>
            <a:r>
              <a:rPr lang="en" sz="1900" dirty="0" smtClean="0">
                <a:latin typeface="Calibri"/>
                <a:cs typeface="Calibri"/>
              </a:rPr>
              <a:t>.</a:t>
            </a:r>
            <a:endParaRPr lang="en" sz="1900" dirty="0">
              <a:latin typeface="Calibri"/>
              <a:cs typeface="Calibri"/>
            </a:endParaRP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b="1" dirty="0">
                <a:latin typeface="Calibri"/>
                <a:cs typeface="Calibri"/>
              </a:rPr>
              <a:t>Wal-Mart (grey card)</a:t>
            </a:r>
            <a:r>
              <a:rPr lang="en" sz="1900" dirty="0">
                <a:latin typeface="Calibri"/>
                <a:cs typeface="Calibri"/>
              </a:rPr>
              <a:t> - hand to cashier before they ring up anything</a:t>
            </a:r>
          </a:p>
          <a:p>
            <a:pPr marL="1645920" lvl="3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dirty="0">
                <a:solidFill>
                  <a:srgbClr val="FF0000"/>
                </a:solidFill>
                <a:latin typeface="Calibri"/>
                <a:cs typeface="Calibri"/>
              </a:rPr>
              <a:t>must be returned at the end of the year with P-Card.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b="1" dirty="0">
                <a:latin typeface="Calibri"/>
                <a:cs typeface="Calibri"/>
              </a:rPr>
              <a:t>Dollar General</a:t>
            </a:r>
            <a:r>
              <a:rPr lang="en" sz="1900" dirty="0">
                <a:latin typeface="Calibri"/>
                <a:cs typeface="Calibri"/>
              </a:rPr>
              <a:t> - requires a form from JC.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b="1" dirty="0">
                <a:latin typeface="Calibri"/>
                <a:cs typeface="Calibri"/>
              </a:rPr>
              <a:t>Dollar Tree</a:t>
            </a:r>
            <a:r>
              <a:rPr lang="en" sz="1900" dirty="0">
                <a:latin typeface="Calibri"/>
                <a:cs typeface="Calibri"/>
              </a:rPr>
              <a:t> - complete form at the store.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b="1" dirty="0">
                <a:latin typeface="Calibri"/>
                <a:cs typeface="Calibri"/>
              </a:rPr>
              <a:t>Michael’s</a:t>
            </a:r>
            <a:r>
              <a:rPr lang="en" sz="1900" dirty="0">
                <a:latin typeface="Calibri"/>
                <a:cs typeface="Calibri"/>
              </a:rPr>
              <a:t> - complete form at the store.</a:t>
            </a:r>
          </a:p>
          <a:p>
            <a:pPr marL="1371600" lvl="2" indent="-342900">
              <a:spcBef>
                <a:spcPts val="0"/>
              </a:spcBef>
              <a:buClr>
                <a:srgbClr val="1C4587"/>
              </a:buClr>
              <a:buSzPct val="100000"/>
              <a:buFont typeface="Arial"/>
              <a:buChar char="■"/>
            </a:pPr>
            <a:r>
              <a:rPr lang="en" sz="1900" b="1" dirty="0">
                <a:latin typeface="Calibri"/>
                <a:cs typeface="Calibri"/>
              </a:rPr>
              <a:t>AC Moore</a:t>
            </a:r>
            <a:r>
              <a:rPr lang="en" sz="1900" dirty="0">
                <a:latin typeface="Calibri"/>
                <a:cs typeface="Calibri"/>
              </a:rPr>
              <a:t> - have them look in the book, form should be on file</a:t>
            </a:r>
            <a:r>
              <a:rPr lang="en" sz="1900" dirty="0" smtClean="0">
                <a:latin typeface="Calibri"/>
                <a:cs typeface="Calibri"/>
              </a:rPr>
              <a:t>.</a:t>
            </a:r>
            <a:endParaRPr lang="en" sz="1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0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Append the object code 4829 to your account number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21-AAAAA-4829</a:t>
            </a:r>
          </a:p>
          <a:p>
            <a:r>
              <a:rPr lang="en-US" dirty="0" smtClean="0">
                <a:latin typeface="Calibri"/>
                <a:cs typeface="Calibri"/>
              </a:rPr>
              <a:t>Bring the Deposit Form and the cash/checks to the Bursar’s Office to Deposit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4970" r="3492" b="48961"/>
          <a:stretch/>
        </p:blipFill>
        <p:spPr>
          <a:xfrm>
            <a:off x="2053917" y="3086101"/>
            <a:ext cx="508188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Petition For Additional Funds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If your RSO needs additional funding for an event during the year, complete the “Petition for Funds (for RSOs)</a:t>
            </a:r>
          </a:p>
          <a:p>
            <a:r>
              <a:rPr lang="en-US" dirty="0" smtClean="0">
                <a:latin typeface="Calibri"/>
                <a:cs typeface="Calibri"/>
              </a:rPr>
              <a:t>Try to adhere to the Allocations Rubric when possible</a:t>
            </a:r>
          </a:p>
          <a:p>
            <a:r>
              <a:rPr lang="en-US" dirty="0" smtClean="0">
                <a:latin typeface="Calibri"/>
                <a:cs typeface="Calibri"/>
              </a:rPr>
              <a:t>You will present your petition to the Allocations Board for approval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Your CIS representative will assist you in preparing for your presentation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8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RSO Approval and Allocations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RSO Approval Board</a:t>
            </a:r>
          </a:p>
          <a:p>
            <a:pPr lvl="1"/>
            <a:r>
              <a:rPr lang="en-US" b="1" dirty="0">
                <a:latin typeface="Calibri"/>
                <a:cs typeface="Calibri"/>
              </a:rPr>
              <a:t>Purpose:</a:t>
            </a:r>
            <a:r>
              <a:rPr lang="en-US" dirty="0">
                <a:latin typeface="Calibri"/>
                <a:cs typeface="Calibri"/>
              </a:rPr>
              <a:t> This student is to represent their clubs’ CIS category on the </a:t>
            </a:r>
            <a:r>
              <a:rPr lang="en-US" dirty="0" smtClean="0">
                <a:latin typeface="Calibri"/>
                <a:cs typeface="Calibri"/>
              </a:rPr>
              <a:t>RSO Approval </a:t>
            </a:r>
            <a:r>
              <a:rPr lang="en-US" dirty="0">
                <a:latin typeface="Calibri"/>
                <a:cs typeface="Calibri"/>
              </a:rPr>
              <a:t>Board. The Allocations Board reviews, discusses, and votes on financial petitions and allocations from RSOs.</a:t>
            </a:r>
          </a:p>
          <a:p>
            <a:pPr lvl="1"/>
            <a:r>
              <a:rPr lang="en-US" b="1" dirty="0">
                <a:latin typeface="Calibri"/>
                <a:cs typeface="Calibri"/>
              </a:rPr>
              <a:t>Requirements:</a:t>
            </a:r>
            <a:r>
              <a:rPr lang="en-US" dirty="0">
                <a:latin typeface="Calibri"/>
                <a:cs typeface="Calibri"/>
              </a:rPr>
              <a:t> The individual must be a </a:t>
            </a:r>
            <a:r>
              <a:rPr lang="en-US" dirty="0" smtClean="0">
                <a:latin typeface="Calibri"/>
                <a:cs typeface="Calibri"/>
              </a:rPr>
              <a:t>member of </a:t>
            </a:r>
            <a:r>
              <a:rPr lang="en-US" dirty="0">
                <a:latin typeface="Calibri"/>
                <a:cs typeface="Calibri"/>
              </a:rPr>
              <a:t>an RSO within the designated CIS </a:t>
            </a:r>
            <a:r>
              <a:rPr lang="en-US" dirty="0" smtClean="0">
                <a:latin typeface="Calibri"/>
                <a:cs typeface="Calibri"/>
              </a:rPr>
              <a:t>category.</a:t>
            </a:r>
            <a:endParaRPr lang="en-US" dirty="0" smtClean="0"/>
          </a:p>
          <a:p>
            <a:r>
              <a:rPr lang="en-US" dirty="0" smtClean="0"/>
              <a:t>Allocations Board</a:t>
            </a:r>
          </a:p>
          <a:p>
            <a:pPr lvl="1"/>
            <a:r>
              <a:rPr lang="en-US" b="1" dirty="0">
                <a:latin typeface="Calibri"/>
                <a:cs typeface="Calibri"/>
              </a:rPr>
              <a:t>Purpose:</a:t>
            </a:r>
            <a:r>
              <a:rPr lang="en-US" dirty="0">
                <a:latin typeface="Calibri"/>
                <a:cs typeface="Calibri"/>
              </a:rPr>
              <a:t> This student is to represent their clubs’ CIS category on the Allocations Board. The Allocations Board reviews, discusses, and votes on financial petitions and allocations from RSOs</a:t>
            </a:r>
            <a:r>
              <a:rPr lang="en-US" dirty="0" smtClean="0">
                <a:latin typeface="Calibri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b="1" dirty="0">
                <a:latin typeface="Calibri"/>
                <a:cs typeface="Calibri"/>
              </a:rPr>
              <a:t>Requirements:</a:t>
            </a:r>
            <a:r>
              <a:rPr lang="en-US" dirty="0">
                <a:latin typeface="Calibri"/>
                <a:cs typeface="Calibri"/>
              </a:rPr>
              <a:t> The individual must be a treasurer of an RSO within the designated CIS category or have served on Allocations Board in the past</a:t>
            </a:r>
            <a:r>
              <a:rPr lang="en-US" dirty="0" smtClean="0">
                <a:latin typeface="Calibri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Indicate interest on sign in sheet or tell Erin before leaving today</a:t>
            </a:r>
          </a:p>
          <a:p>
            <a:pPr lvl="1"/>
            <a:r>
              <a:rPr lang="en-US" dirty="0" smtClean="0"/>
              <a:t>Only one person interested? Congrats!</a:t>
            </a:r>
          </a:p>
          <a:p>
            <a:pPr lvl="1"/>
            <a:r>
              <a:rPr lang="en-US" dirty="0" smtClean="0"/>
              <a:t>More than one? Electronic ballot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Leaving:</a:t>
            </a:r>
          </a:p>
          <a:p>
            <a:pPr lvl="1"/>
            <a:r>
              <a:rPr lang="en-US" dirty="0" smtClean="0"/>
              <a:t>Please review your club information and let Erin know any changes</a:t>
            </a:r>
          </a:p>
          <a:p>
            <a:pPr lvl="1"/>
            <a:r>
              <a:rPr lang="en-US" dirty="0" smtClean="0"/>
              <a:t>Indicate if you are interested in RSO Approval Board or Allocations Board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Erin Paschal - Director of Student Engagement and Campus Activities</a:t>
            </a:r>
          </a:p>
          <a:p>
            <a:r>
              <a:rPr lang="en-US" dirty="0" smtClean="0"/>
              <a:t>Brett Greene – Resident Director/Assistant Director of Campus Activities</a:t>
            </a:r>
          </a:p>
          <a:p>
            <a:r>
              <a:rPr lang="en-US" dirty="0" smtClean="0"/>
              <a:t>Stephanie Meyers – Customer Service and Information Desk Representative</a:t>
            </a:r>
          </a:p>
          <a:p>
            <a:endParaRPr lang="en-US" dirty="0" smtClean="0"/>
          </a:p>
          <a:p>
            <a:r>
              <a:rPr lang="en-US" dirty="0" smtClean="0"/>
              <a:t>Betty </a:t>
            </a:r>
            <a:r>
              <a:rPr lang="en-US" dirty="0" err="1" smtClean="0"/>
              <a:t>McKim</a:t>
            </a:r>
            <a:r>
              <a:rPr lang="en-US" dirty="0" smtClean="0"/>
              <a:t> - Accounting Assistant</a:t>
            </a:r>
          </a:p>
          <a:p>
            <a:r>
              <a:rPr lang="en-US" dirty="0" smtClean="0"/>
              <a:t>Erika Slocum – Account Payable Specialist</a:t>
            </a:r>
          </a:p>
          <a:p>
            <a:endParaRPr lang="en-US" dirty="0" smtClean="0"/>
          </a:p>
          <a:p>
            <a:r>
              <a:rPr lang="en-US" dirty="0" smtClean="0"/>
              <a:t>Nathan Kohl Wyatt – Student Government Vice President</a:t>
            </a:r>
          </a:p>
          <a:p>
            <a:r>
              <a:rPr lang="en-US" dirty="0" smtClean="0"/>
              <a:t>Annie Small – Student Government Treasurer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Locations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SECA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Ellis Hall, across from Eagle’s Landing</a:t>
            </a:r>
          </a:p>
          <a:p>
            <a:pPr lvl="1"/>
            <a:r>
              <a:rPr lang="en-US" dirty="0" smtClean="0"/>
              <a:t>10am – 7pm, M - F</a:t>
            </a:r>
          </a:p>
          <a:p>
            <a:endParaRPr lang="en-US" dirty="0"/>
          </a:p>
          <a:p>
            <a:r>
              <a:rPr lang="en-US" dirty="0" smtClean="0"/>
              <a:t>Information Desk/Bursar’s Counter </a:t>
            </a:r>
          </a:p>
          <a:p>
            <a:pPr lvl="1"/>
            <a:r>
              <a:rPr lang="en-US" dirty="0" smtClean="0"/>
              <a:t>Main Floor Ellis</a:t>
            </a:r>
          </a:p>
          <a:p>
            <a:pPr lvl="1"/>
            <a:r>
              <a:rPr lang="en-US" dirty="0" smtClean="0"/>
              <a:t>Info Desk: 8:30am – 8pm</a:t>
            </a:r>
          </a:p>
          <a:p>
            <a:pPr lvl="1"/>
            <a:r>
              <a:rPr lang="en-US" dirty="0" smtClean="0"/>
              <a:t>Bursar’s Counter: 10am – 3pm</a:t>
            </a:r>
          </a:p>
          <a:p>
            <a:pPr lvl="1"/>
            <a:endParaRPr lang="en-US" dirty="0"/>
          </a:p>
          <a:p>
            <a:r>
              <a:rPr lang="en-US" dirty="0" smtClean="0"/>
              <a:t>Accounting Office</a:t>
            </a:r>
          </a:p>
          <a:p>
            <a:pPr lvl="1"/>
            <a:r>
              <a:rPr lang="en-US" dirty="0" smtClean="0"/>
              <a:t>IH </a:t>
            </a:r>
            <a:r>
              <a:rPr lang="en-US" dirty="0" err="1" smtClean="0"/>
              <a:t>Brumbaugh</a:t>
            </a:r>
            <a:r>
              <a:rPr lang="en-US" dirty="0" smtClean="0"/>
              <a:t> House (17th)</a:t>
            </a:r>
          </a:p>
          <a:p>
            <a:pPr lvl="1"/>
            <a:r>
              <a:rPr lang="en-US" dirty="0" smtClean="0"/>
              <a:t>8:30am – 4pm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Binders</a:t>
            </a:r>
          </a:p>
          <a:p>
            <a:r>
              <a:rPr lang="en-US" dirty="0" smtClean="0"/>
              <a:t>RSO Overview</a:t>
            </a:r>
          </a:p>
          <a:p>
            <a:r>
              <a:rPr lang="en-US" dirty="0" smtClean="0"/>
              <a:t>Event Policies and Procedures</a:t>
            </a:r>
          </a:p>
          <a:p>
            <a:r>
              <a:rPr lang="en-US" dirty="0" smtClean="0"/>
              <a:t>Budget Information and Paperwork</a:t>
            </a:r>
          </a:p>
          <a:p>
            <a:r>
              <a:rPr lang="en-US" dirty="0" smtClean="0"/>
              <a:t>RSO Approval Board and Allocations Board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 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RSOs Receive a Binder</a:t>
            </a:r>
          </a:p>
          <a:p>
            <a:r>
              <a:rPr lang="en-US" dirty="0" smtClean="0"/>
              <a:t>RSO Handbook</a:t>
            </a:r>
          </a:p>
          <a:p>
            <a:r>
              <a:rPr lang="en-US" dirty="0" smtClean="0"/>
              <a:t>Red Receipts Folder</a:t>
            </a:r>
          </a:p>
          <a:p>
            <a:r>
              <a:rPr lang="en-US" dirty="0" smtClean="0"/>
              <a:t>Pocket Pouch for Receipts/Fundraisers/Etc. </a:t>
            </a:r>
          </a:p>
          <a:p>
            <a:r>
              <a:rPr lang="en-US" dirty="0" smtClean="0"/>
              <a:t>P-Card Due Dates</a:t>
            </a:r>
          </a:p>
          <a:p>
            <a:r>
              <a:rPr lang="en-US" dirty="0" smtClean="0"/>
              <a:t>Account Number and Starting Balance for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RSO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an RSO?</a:t>
            </a:r>
          </a:p>
          <a:p>
            <a:r>
              <a:rPr lang="en-US" dirty="0" smtClean="0"/>
              <a:t>Who Can be in an RSO?</a:t>
            </a:r>
          </a:p>
          <a:p>
            <a:r>
              <a:rPr lang="en-US" dirty="0" smtClean="0"/>
              <a:t>Officer Positions and Responsibilities</a:t>
            </a:r>
          </a:p>
          <a:p>
            <a:r>
              <a:rPr lang="en-US" dirty="0" smtClean="0"/>
              <a:t>General Membership</a:t>
            </a:r>
          </a:p>
          <a:p>
            <a:r>
              <a:rPr lang="en-US" dirty="0" smtClean="0"/>
              <a:t>CIS Group</a:t>
            </a:r>
          </a:p>
          <a:p>
            <a:r>
              <a:rPr lang="en-US" dirty="0" smtClean="0"/>
              <a:t>Re-registration Process</a:t>
            </a:r>
          </a:p>
          <a:p>
            <a:r>
              <a:rPr lang="en-US" dirty="0" smtClean="0"/>
              <a:t>Office Supplies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Policies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General Event Planning</a:t>
            </a:r>
          </a:p>
          <a:p>
            <a:pPr lvl="1"/>
            <a:r>
              <a:rPr lang="en-US" dirty="0" smtClean="0"/>
              <a:t>Event Registration Form</a:t>
            </a:r>
          </a:p>
          <a:p>
            <a:pPr lvl="1"/>
            <a:r>
              <a:rPr lang="en-US" dirty="0" smtClean="0"/>
              <a:t>Sodexo Catering</a:t>
            </a:r>
          </a:p>
          <a:p>
            <a:r>
              <a:rPr lang="en-US" dirty="0" smtClean="0"/>
              <a:t>BYOB Events</a:t>
            </a:r>
          </a:p>
          <a:p>
            <a:pPr lvl="1"/>
            <a:r>
              <a:rPr lang="en-US" dirty="0" smtClean="0"/>
              <a:t>2 weeks prior to event</a:t>
            </a:r>
          </a:p>
          <a:p>
            <a:pPr lvl="1"/>
            <a:r>
              <a:rPr lang="en-US" dirty="0" smtClean="0"/>
              <a:t>Event Manager</a:t>
            </a:r>
          </a:p>
          <a:p>
            <a:pPr lvl="1"/>
            <a:r>
              <a:rPr lang="en-US" dirty="0" smtClean="0"/>
              <a:t>Exceptions</a:t>
            </a:r>
          </a:p>
          <a:p>
            <a:r>
              <a:rPr lang="en-US" dirty="0" smtClean="0"/>
              <a:t>Movie Events</a:t>
            </a:r>
          </a:p>
          <a:p>
            <a:pPr lvl="1"/>
            <a:r>
              <a:rPr lang="en-US" dirty="0" smtClean="0"/>
              <a:t>Must purchase license </a:t>
            </a:r>
          </a:p>
          <a:p>
            <a:r>
              <a:rPr lang="en-US" dirty="0" smtClean="0"/>
              <a:t>Traveling Events</a:t>
            </a:r>
          </a:p>
          <a:p>
            <a:r>
              <a:rPr lang="en-US" dirty="0" smtClean="0"/>
              <a:t>Fundraisers</a:t>
            </a:r>
          </a:p>
          <a:p>
            <a:pPr lvl="1"/>
            <a:r>
              <a:rPr lang="en-US" dirty="0" smtClean="0"/>
              <a:t>Ellis and Residence Halls</a:t>
            </a:r>
          </a:p>
          <a:p>
            <a:pPr lvl="1"/>
            <a:r>
              <a:rPr lang="en-US" dirty="0" smtClean="0"/>
              <a:t>Raffles &amp; 50/50 Drawings</a:t>
            </a:r>
          </a:p>
        </p:txBody>
      </p:sp>
    </p:spTree>
    <p:extLst>
      <p:ext uri="{BB962C8B-B14F-4D97-AF65-F5344CB8AC3E}">
        <p14:creationId xmlns:p14="http://schemas.microsoft.com/office/powerpoint/2010/main" val="11667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Policies and Procedures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Advertising on Campus</a:t>
            </a:r>
          </a:p>
          <a:p>
            <a:r>
              <a:rPr lang="en-US" dirty="0" smtClean="0"/>
              <a:t>High Risk Activities</a:t>
            </a:r>
          </a:p>
          <a:p>
            <a:r>
              <a:rPr lang="en-US" dirty="0" smtClean="0"/>
              <a:t>Working with Minors</a:t>
            </a:r>
          </a:p>
          <a:p>
            <a:r>
              <a:rPr lang="en-US" dirty="0" smtClean="0"/>
              <a:t>Juniata Brand Usage</a:t>
            </a:r>
          </a:p>
          <a:p>
            <a:r>
              <a:rPr lang="en-US" dirty="0" smtClean="0"/>
              <a:t>Club Sports Field 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3853</TotalTime>
  <Words>1497</Words>
  <Application>Microsoft Office PowerPoint</Application>
  <PresentationFormat>On-screen Show (4:3)</PresentationFormat>
  <Paragraphs>212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Retrospect</vt:lpstr>
      <vt:lpstr>RSO Presidents &amp; Treasurers Training</vt:lpstr>
      <vt:lpstr>Welcome </vt:lpstr>
      <vt:lpstr>Introductions</vt:lpstr>
      <vt:lpstr>Office Locations </vt:lpstr>
      <vt:lpstr>Training Agenda</vt:lpstr>
      <vt:lpstr>Binder Overview </vt:lpstr>
      <vt:lpstr>RSO Overview</vt:lpstr>
      <vt:lpstr>Event Policies and Procedures</vt:lpstr>
      <vt:lpstr>Event Policies and Procedures (cont.)</vt:lpstr>
      <vt:lpstr>RSO Budgets Overview</vt:lpstr>
      <vt:lpstr>Treasurer’s Report Sample</vt:lpstr>
      <vt:lpstr>Purchases</vt:lpstr>
      <vt:lpstr>Purchasing Cards (P-Cards)</vt:lpstr>
      <vt:lpstr>P-Cards (cont.)</vt:lpstr>
      <vt:lpstr>P-Card Policies</vt:lpstr>
      <vt:lpstr>P-Card Folders</vt:lpstr>
      <vt:lpstr>Cash Reimbursement Form</vt:lpstr>
      <vt:lpstr>Cash Advance</vt:lpstr>
      <vt:lpstr>Cash Advance and Clear Forms</vt:lpstr>
      <vt:lpstr>Accounts Payable Voucher</vt:lpstr>
      <vt:lpstr>W-9’s </vt:lpstr>
      <vt:lpstr>Purchase Order Form</vt:lpstr>
      <vt:lpstr>Tax Exemption</vt:lpstr>
      <vt:lpstr>Deposits</vt:lpstr>
      <vt:lpstr>Petition For Additional Funds</vt:lpstr>
      <vt:lpstr>RSO Approval and Allocations Board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RSO Treasurers’ Training</dc:title>
  <dc:creator>Annie Small</dc:creator>
  <cp:lastModifiedBy>Meyers, Stephanie  (meyerss)</cp:lastModifiedBy>
  <cp:revision>33</cp:revision>
  <dcterms:created xsi:type="dcterms:W3CDTF">2016-08-25T19:40:51Z</dcterms:created>
  <dcterms:modified xsi:type="dcterms:W3CDTF">2016-09-01T13:47:24Z</dcterms:modified>
</cp:coreProperties>
</file>