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36"/>
  </p:notesMasterIdLst>
  <p:sldIdLst>
    <p:sldId id="256" r:id="rId2"/>
    <p:sldId id="277" r:id="rId3"/>
    <p:sldId id="278" r:id="rId4"/>
    <p:sldId id="279" r:id="rId5"/>
    <p:sldId id="282" r:id="rId6"/>
    <p:sldId id="294" r:id="rId7"/>
    <p:sldId id="295" r:id="rId8"/>
    <p:sldId id="296" r:id="rId9"/>
    <p:sldId id="297" r:id="rId10"/>
    <p:sldId id="301" r:id="rId11"/>
    <p:sldId id="298" r:id="rId12"/>
    <p:sldId id="299" r:id="rId13"/>
    <p:sldId id="300" r:id="rId14"/>
    <p:sldId id="284" r:id="rId15"/>
    <p:sldId id="302" r:id="rId16"/>
    <p:sldId id="303" r:id="rId17"/>
    <p:sldId id="307" r:id="rId18"/>
    <p:sldId id="304" r:id="rId19"/>
    <p:sldId id="305" r:id="rId20"/>
    <p:sldId id="306" r:id="rId21"/>
    <p:sldId id="286" r:id="rId22"/>
    <p:sldId id="287" r:id="rId23"/>
    <p:sldId id="261" r:id="rId24"/>
    <p:sldId id="262" r:id="rId25"/>
    <p:sldId id="263" r:id="rId26"/>
    <p:sldId id="269" r:id="rId27"/>
    <p:sldId id="293" r:id="rId28"/>
    <p:sldId id="274" r:id="rId29"/>
    <p:sldId id="273" r:id="rId30"/>
    <p:sldId id="276" r:id="rId31"/>
    <p:sldId id="288" r:id="rId32"/>
    <p:sldId id="266" r:id="rId33"/>
    <p:sldId id="292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20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AE51-0D34-6349-9C74-979DA616AB80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F2D9-EE3E-3942-81B5-6F2F865A7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College’s insurance policy does not cover the use of privately-owned vehicles for College-sanctioned travel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copy of the</a:t>
            </a:r>
            <a:r>
              <a:rPr lang="en-US" baseline="0" dirty="0"/>
              <a:t> receipt and the form before turning them in</a:t>
            </a:r>
          </a:p>
          <a:p>
            <a:r>
              <a:rPr lang="en-US" baseline="0" dirty="0"/>
              <a:t>Keep the slip from the bursar’s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8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double check that this goes to Erika and not Betty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copy of the deposit form before turning it in</a:t>
            </a:r>
          </a:p>
          <a:p>
            <a:r>
              <a:rPr lang="en-US" dirty="0"/>
              <a:t>Keep</a:t>
            </a:r>
            <a:r>
              <a:rPr lang="en-US" baseline="0" dirty="0"/>
              <a:t> the slip from the bursar’s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0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9560A6-83A6-BA48-BA50-EF0BAA62A9C6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ca@Juniata.edu" TargetMode="External"/><Relationship Id="rId2" Type="http://schemas.openxmlformats.org/officeDocument/2006/relationships/hyperlink" Target="mailto:paschae@Juniata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osa@juniata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aschae@Juniata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RSO Officers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199715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92C3-EC89-6243-915A-79B92C95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Inspections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B9EB-B531-4D43-A44B-857B97E0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Equipment deemed necessary for the safety of participants and owned by the club must remain up to industry standards.</a:t>
            </a:r>
          </a:p>
          <a:p>
            <a:endParaRPr lang="en-US" dirty="0"/>
          </a:p>
          <a:p>
            <a:r>
              <a:rPr lang="en-US" dirty="0"/>
              <a:t>SECA may work with your club to schedule annual inspections of your equipment to ensure its compliance. </a:t>
            </a:r>
          </a:p>
        </p:txBody>
      </p:sp>
    </p:spTree>
    <p:extLst>
      <p:ext uri="{BB962C8B-B14F-4D97-AF65-F5344CB8AC3E}">
        <p14:creationId xmlns:p14="http://schemas.microsoft.com/office/powerpoint/2010/main" val="412371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EC3F-8217-634B-A4FB-94D2604C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0C06-A5DE-1C48-8184-B673B50EE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Film licenses are required!</a:t>
            </a:r>
          </a:p>
        </p:txBody>
      </p:sp>
    </p:spTree>
    <p:extLst>
      <p:ext uri="{BB962C8B-B14F-4D97-AF65-F5344CB8AC3E}">
        <p14:creationId xmlns:p14="http://schemas.microsoft.com/office/powerpoint/2010/main" val="43253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7AC4-575C-FE48-AA83-D1EBB4BA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Parkhurst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02F2-D346-2A44-A736-ADC1B3C14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Catering Guides</a:t>
            </a:r>
          </a:p>
          <a:p>
            <a:r>
              <a:rPr lang="en-US" dirty="0"/>
              <a:t>Right of First Refusal</a:t>
            </a:r>
          </a:p>
          <a:p>
            <a:r>
              <a:rPr lang="en-US" dirty="0"/>
              <a:t>Reserving Baker</a:t>
            </a:r>
          </a:p>
          <a:p>
            <a:pPr lvl="1"/>
            <a:r>
              <a:rPr lang="en-US" dirty="0"/>
              <a:t>Cultural Dinners</a:t>
            </a:r>
          </a:p>
        </p:txBody>
      </p:sp>
    </p:spTree>
    <p:extLst>
      <p:ext uri="{BB962C8B-B14F-4D97-AF65-F5344CB8AC3E}">
        <p14:creationId xmlns:p14="http://schemas.microsoft.com/office/powerpoint/2010/main" val="388608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853B-CF5A-D94F-BF95-3E01AAC0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BEFD-9CD1-2140-A16B-87DB22D6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615225"/>
          </a:xfrm>
        </p:spPr>
        <p:txBody>
          <a:bodyPr/>
          <a:lstStyle/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Overview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Applies across campus constituencies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Content Neutral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Designated Posting Areas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11x17 Inches for Postings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Painters Tape Required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No Windows of Glass Surfaces</a:t>
            </a:r>
          </a:p>
          <a:p>
            <a:pPr marL="406908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Identification of Group or Individual and Date</a:t>
            </a:r>
          </a:p>
          <a:p>
            <a:pPr marL="754380" lvl="2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Event Specific - remove within 48 hours of event date</a:t>
            </a:r>
          </a:p>
          <a:p>
            <a:pPr marL="754380" lvl="2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 Event - may remain posted for 2 weeks</a:t>
            </a:r>
          </a:p>
          <a:p>
            <a:r>
              <a:rPr lang="en-US" dirty="0"/>
              <a:t>Exemptions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paschae@Juniata.edu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seca@Juniata.edu</a:t>
            </a:r>
            <a:endParaRPr lang="en-US" dirty="0"/>
          </a:p>
          <a:p>
            <a:r>
              <a:rPr lang="en-US" dirty="0"/>
              <a:t>Full Policy </a:t>
            </a:r>
          </a:p>
          <a:p>
            <a:pPr lvl="1"/>
            <a:r>
              <a:rPr lang="en-US" dirty="0"/>
              <a:t>SECA – Forms – Campus Posting Policy</a:t>
            </a:r>
          </a:p>
          <a:p>
            <a:r>
              <a:rPr lang="en-US" dirty="0"/>
              <a:t>Posting Policy Violation </a:t>
            </a:r>
          </a:p>
        </p:txBody>
      </p:sp>
    </p:spTree>
    <p:extLst>
      <p:ext uri="{BB962C8B-B14F-4D97-AF65-F5344CB8AC3E}">
        <p14:creationId xmlns:p14="http://schemas.microsoft.com/office/powerpoint/2010/main" val="83561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RSO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RSO Handbook – SECA Webpage</a:t>
            </a:r>
          </a:p>
          <a:p>
            <a:r>
              <a:rPr lang="en-US" dirty="0"/>
              <a:t>Event Registration Form – SECA Webpage</a:t>
            </a:r>
          </a:p>
          <a:p>
            <a:r>
              <a:rPr lang="en-US" dirty="0"/>
              <a:t>RSO Closet - Information Desk</a:t>
            </a:r>
          </a:p>
          <a:p>
            <a:r>
              <a:rPr lang="en-US" dirty="0"/>
              <a:t>Office Supplies – Information Desk</a:t>
            </a:r>
          </a:p>
          <a:p>
            <a:r>
              <a:rPr lang="en-US" dirty="0"/>
              <a:t>Juniata Brand Usage – 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7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AF39-3D9D-A34E-9C63-1EFEED6F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Your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2781-770C-4A47-97EA-A6E5820B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6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5DAF-3D40-F24F-9AB1-44F95580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Upcoming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487B4-B482-DB4B-BB6C-6781B8C34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Recruitment</a:t>
            </a:r>
          </a:p>
          <a:p>
            <a:r>
              <a:rPr lang="en-US" dirty="0"/>
              <a:t>Event Planning 101 &amp; Effective Marketing</a:t>
            </a:r>
          </a:p>
          <a:p>
            <a:r>
              <a:rPr lang="en-US" dirty="0"/>
              <a:t>Working with Your Advisor</a:t>
            </a:r>
          </a:p>
          <a:p>
            <a:r>
              <a:rPr lang="en-US" dirty="0"/>
              <a:t>Traveling Off-Campus</a:t>
            </a:r>
          </a:p>
          <a:p>
            <a:r>
              <a:rPr lang="en-US" dirty="0"/>
              <a:t>How to Effectively Transition your Club</a:t>
            </a:r>
          </a:p>
        </p:txBody>
      </p:sp>
    </p:spTree>
    <p:extLst>
      <p:ext uri="{BB962C8B-B14F-4D97-AF65-F5344CB8AC3E}">
        <p14:creationId xmlns:p14="http://schemas.microsoft.com/office/powerpoint/2010/main" val="41520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83BC-AC7B-974D-AE51-C193D8BB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Optional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9DCE-420A-534B-AFC6-3EF2EF89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Clubs </a:t>
            </a:r>
          </a:p>
          <a:p>
            <a:pPr lvl="1"/>
            <a:r>
              <a:rPr lang="en-US" dirty="0"/>
              <a:t>1-hour overview with Director of Service Learning</a:t>
            </a:r>
          </a:p>
          <a:p>
            <a:r>
              <a:rPr lang="en-US" dirty="0"/>
              <a:t>Clubs with Higher Risk</a:t>
            </a:r>
          </a:p>
          <a:p>
            <a:pPr lvl="1"/>
            <a:r>
              <a:rPr lang="en-US" dirty="0"/>
              <a:t>1-hour overview with SECA and Assistant Director of Human Resources and Risk Management</a:t>
            </a:r>
          </a:p>
          <a:p>
            <a:r>
              <a:rPr lang="en-US" dirty="0"/>
              <a:t>Club Sports</a:t>
            </a:r>
          </a:p>
          <a:p>
            <a:pPr lvl="1"/>
            <a:r>
              <a:rPr lang="en-US" dirty="0"/>
              <a:t>1-hour overview with SECA; scheduling </a:t>
            </a:r>
            <a:r>
              <a:rPr lang="en-US"/>
              <a:t>to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2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6D84-EFD5-7A47-922F-F4A34830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F6D6-2ABD-A543-905E-94467F661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DBDD-019C-D240-8051-55677776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little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CFE3-7DB3-B740-866B-87D8070E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Sign In:</a:t>
            </a:r>
          </a:p>
          <a:p>
            <a:r>
              <a:rPr lang="en-US" sz="3200" dirty="0"/>
              <a:t>https://</a:t>
            </a:r>
            <a:r>
              <a:rPr lang="en-US" sz="3200" dirty="0" err="1"/>
              <a:t>goo.gl</a:t>
            </a:r>
            <a:r>
              <a:rPr lang="en-US" sz="3200" dirty="0"/>
              <a:t>/forms/drTtTAKL1ZXgQ4Xt1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5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8487-D8F2-7047-B01A-1FE71262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Check Back In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103EA-6A23-D440-A603-623FF793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goo.gl</a:t>
            </a:r>
            <a:r>
              <a:rPr lang="en-US" sz="2800" dirty="0"/>
              <a:t>/forms/cfmQowaWZN93OXWs2</a:t>
            </a:r>
          </a:p>
        </p:txBody>
      </p:sp>
    </p:spTree>
    <p:extLst>
      <p:ext uri="{BB962C8B-B14F-4D97-AF65-F5344CB8AC3E}">
        <p14:creationId xmlns:p14="http://schemas.microsoft.com/office/powerpoint/2010/main" val="24597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RSO Budgets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Requesting Funding in Spring</a:t>
            </a:r>
          </a:p>
          <a:p>
            <a:pPr lvl="1"/>
            <a:r>
              <a:rPr lang="en-US" dirty="0"/>
              <a:t>Petitions for Additional Funding</a:t>
            </a:r>
          </a:p>
          <a:p>
            <a:r>
              <a:rPr lang="en-US" dirty="0"/>
              <a:t>Current Budget Amounts and Account Code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Account Number: 21-AAAAA-XXXX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Object Codes: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Expenses – 6199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Deposits – 4829</a:t>
            </a:r>
          </a:p>
          <a:p>
            <a:r>
              <a:rPr lang="en-US" dirty="0"/>
              <a:t>You are responsible for maintaining your records</a:t>
            </a:r>
          </a:p>
          <a:p>
            <a:pPr lvl="1"/>
            <a:r>
              <a:rPr lang="en-US" dirty="0"/>
              <a:t>Keep your receipts and transaction records!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7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737361"/>
            <a:ext cx="8229600" cy="4718304"/>
          </a:xfrm>
        </p:spPr>
        <p:txBody>
          <a:bodyPr>
            <a:normAutofit/>
          </a:bodyPr>
          <a:lstStyle/>
          <a:p>
            <a:r>
              <a:rPr lang="en-US" dirty="0"/>
              <a:t>Purchasing Cards (P-Cards)</a:t>
            </a:r>
          </a:p>
          <a:p>
            <a:r>
              <a:rPr lang="en-US" dirty="0"/>
              <a:t>Reimbursements</a:t>
            </a:r>
          </a:p>
          <a:p>
            <a:r>
              <a:rPr lang="en-US" dirty="0"/>
              <a:t>Payment Advances</a:t>
            </a:r>
          </a:p>
          <a:p>
            <a:r>
              <a:rPr lang="en-US" dirty="0"/>
              <a:t>Purchase Order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47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Cards (P-Cards)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Terms and Conditions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Must have at least </a:t>
            </a:r>
            <a:r>
              <a:rPr lang="en" b="1" u="sng" dirty="0">
                <a:latin typeface="Calibri"/>
                <a:cs typeface="Calibri"/>
              </a:rPr>
              <a:t>$800</a:t>
            </a:r>
            <a:r>
              <a:rPr lang="en" dirty="0">
                <a:latin typeface="Calibri"/>
                <a:cs typeface="Calibri"/>
              </a:rPr>
              <a:t> in your RSO account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Only the president, treasurer and/or advisor can be named on the card, and the </a:t>
            </a:r>
            <a:r>
              <a:rPr lang="en" b="1" u="sng" dirty="0">
                <a:latin typeface="Calibri"/>
                <a:cs typeface="Calibri"/>
              </a:rPr>
              <a:t>only persons</a:t>
            </a:r>
            <a:r>
              <a:rPr lang="en" dirty="0">
                <a:latin typeface="Calibri"/>
                <a:cs typeface="Calibri"/>
              </a:rPr>
              <a:t> that can make purchases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However it is the </a:t>
            </a:r>
            <a:r>
              <a:rPr lang="en" b="1" u="sng" dirty="0">
                <a:latin typeface="Calibri"/>
                <a:cs typeface="Calibri"/>
              </a:rPr>
              <a:t>treasurer’s</a:t>
            </a:r>
            <a:r>
              <a:rPr lang="en" dirty="0">
                <a:latin typeface="Calibri"/>
                <a:cs typeface="Calibri"/>
              </a:rPr>
              <a:t> responsibility for </a:t>
            </a:r>
            <a:r>
              <a:rPr lang="en" b="1" u="sng" dirty="0">
                <a:latin typeface="Calibri"/>
                <a:cs typeface="Calibri"/>
              </a:rPr>
              <a:t>ALL</a:t>
            </a:r>
            <a:r>
              <a:rPr lang="en" dirty="0">
                <a:latin typeface="Calibri"/>
                <a:cs typeface="Calibri"/>
              </a:rPr>
              <a:t> purchases, receipts, accurate account information, etc.</a:t>
            </a:r>
            <a:endParaRPr lang="en-US" dirty="0">
              <a:latin typeface="Calibri"/>
              <a:cs typeface="Calibri"/>
            </a:endParaRPr>
          </a:p>
          <a:p>
            <a:pPr marL="571500" lvl="1" indent="0">
              <a:spcBef>
                <a:spcPts val="0"/>
              </a:spcBef>
              <a:buClr>
                <a:srgbClr val="1C4587"/>
              </a:buClr>
              <a:buSzPct val="100000"/>
              <a:buNone/>
            </a:pPr>
            <a:endParaRPr lang="en" sz="2400" dirty="0">
              <a:latin typeface="Calibri"/>
              <a:cs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Lost Card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Please report lost card immediately to </a:t>
            </a:r>
            <a:r>
              <a:rPr lang="en" b="1" dirty="0">
                <a:latin typeface="Calibri"/>
                <a:cs typeface="Calibri"/>
              </a:rPr>
              <a:t>Betty McKim</a:t>
            </a:r>
            <a:r>
              <a:rPr lang="en" dirty="0">
                <a:latin typeface="Calibri"/>
                <a:cs typeface="Calibri"/>
              </a:rPr>
              <a:t>; only </a:t>
            </a:r>
            <a:r>
              <a:rPr lang="en" b="1" dirty="0">
                <a:latin typeface="Calibri"/>
                <a:cs typeface="Calibri"/>
              </a:rPr>
              <a:t>one (1)</a:t>
            </a:r>
            <a:r>
              <a:rPr lang="en" dirty="0">
                <a:latin typeface="Calibri"/>
                <a:cs typeface="Calibri"/>
              </a:rPr>
              <a:t> chance to lose a card; on your second time you will lose your P-Card privileges for the </a:t>
            </a:r>
            <a:r>
              <a:rPr lang="en" b="1" u="sng" dirty="0">
                <a:latin typeface="Calibri"/>
                <a:cs typeface="Calibri"/>
              </a:rPr>
              <a:t>remainder</a:t>
            </a:r>
            <a:r>
              <a:rPr lang="en" dirty="0">
                <a:latin typeface="Calibri"/>
                <a:cs typeface="Calibri"/>
              </a:rPr>
              <a:t> of the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P-Cards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Schedule of when P-Card Receipts are due:</a:t>
            </a:r>
          </a:p>
          <a:p>
            <a:pPr marL="914400" lvl="1" indent="-34290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 b="1" dirty="0">
                <a:solidFill>
                  <a:srgbClr val="FF0000"/>
                </a:solidFill>
                <a:latin typeface="Calibri"/>
                <a:cs typeface="Calibri"/>
              </a:rPr>
              <a:t>All P-Card receipts must be placed in the Treasurer folder that was given to you. All receipts must be signed by the treasurer of the club.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All P-Card receipts are due by </a:t>
            </a:r>
            <a:r>
              <a:rPr lang="en" b="1" dirty="0">
                <a:latin typeface="Calibri"/>
                <a:cs typeface="Calibri"/>
              </a:rPr>
              <a:t>12:00 p.m. on the 28th day of the month</a:t>
            </a:r>
            <a:r>
              <a:rPr lang="en" dirty="0">
                <a:latin typeface="Calibri"/>
                <a:cs typeface="Calibri"/>
              </a:rPr>
              <a:t> </a:t>
            </a:r>
            <a:r>
              <a:rPr lang="en" b="1" dirty="0">
                <a:latin typeface="Calibri"/>
                <a:cs typeface="Calibri"/>
              </a:rPr>
              <a:t>or the next business day if the 28th falls during a weekend.</a:t>
            </a:r>
          </a:p>
          <a:p>
            <a:pPr marL="1028700" lvl="2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400" dirty="0">
              <a:latin typeface="Calibri"/>
              <a:cs typeface="Calibri"/>
            </a:endParaRP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2000" dirty="0">
                <a:latin typeface="Calibri"/>
                <a:cs typeface="Calibri"/>
              </a:rPr>
              <a:t>Email reminders will be sent. There should be no excuses for not having receipts turned in on time and that “you did not know” when receipts were due.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P-Card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Consequences of Late Receipts/No Receipts</a:t>
            </a:r>
            <a:r>
              <a:rPr lang="en" sz="2000" dirty="0">
                <a:latin typeface="Calibri"/>
                <a:cs typeface="Calibri"/>
              </a:rPr>
              <a:t>	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1st time: Warning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2nd time: P-Card will need to be turned into Erika Slocum for the remainder of the school year.</a:t>
            </a:r>
          </a:p>
          <a:p>
            <a:pPr marL="114300" lvl="0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000" dirty="0">
              <a:latin typeface="Calibri"/>
              <a:cs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Change in Officers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If there is a change in officers, please email </a:t>
            </a:r>
            <a:r>
              <a:rPr lang="en-US" dirty="0">
                <a:latin typeface="Calibri"/>
                <a:cs typeface="Calibri"/>
              </a:rPr>
              <a:t>SECA</a:t>
            </a:r>
            <a:r>
              <a:rPr lang="en" dirty="0">
                <a:latin typeface="Calibri"/>
                <a:cs typeface="Calibri"/>
              </a:rPr>
              <a:t> at </a:t>
            </a:r>
            <a:r>
              <a:rPr lang="en-US" u="sng" dirty="0">
                <a:latin typeface="Calibri"/>
                <a:cs typeface="Calibri"/>
                <a:hlinkClick r:id="rId2"/>
              </a:rPr>
              <a:t>seca</a:t>
            </a:r>
            <a:r>
              <a:rPr lang="en" u="sng" dirty="0">
                <a:latin typeface="Calibri"/>
                <a:cs typeface="Calibri"/>
                <a:hlinkClick r:id="rId2"/>
              </a:rPr>
              <a:t>@juniata.edu</a:t>
            </a:r>
            <a:r>
              <a:rPr lang="en" dirty="0">
                <a:latin typeface="Calibri"/>
                <a:cs typeface="Calibri"/>
              </a:rPr>
              <a:t> with your updates immediately.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If there is a change in the Treasurer position, the current Treasurer </a:t>
            </a:r>
            <a:r>
              <a:rPr lang="en" b="1" dirty="0">
                <a:latin typeface="Calibri"/>
                <a:cs typeface="Calibri"/>
              </a:rPr>
              <a:t>must return the visa card and grey Wal-Mart card directly to Erika </a:t>
            </a:r>
            <a:r>
              <a:rPr lang="en" b="1" dirty="0" err="1">
                <a:latin typeface="Calibri"/>
                <a:cs typeface="Calibri"/>
              </a:rPr>
              <a:t>Solcum</a:t>
            </a:r>
            <a:r>
              <a:rPr lang="en" b="1" dirty="0">
                <a:latin typeface="Calibri"/>
                <a:cs typeface="Calibri"/>
              </a:rPr>
              <a:t>.</a:t>
            </a:r>
          </a:p>
          <a:p>
            <a:pPr marL="1028700" lvl="2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000" dirty="0">
              <a:latin typeface="Calibri"/>
              <a:cs typeface="Calibri"/>
            </a:endParaRP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2000" dirty="0">
                <a:latin typeface="Calibri"/>
                <a:cs typeface="Calibri"/>
              </a:rPr>
              <a:t>If officers have changed and we find out otherwise, you will lose your P-Card privileges.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9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Requests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Append the object code 6199 to your account number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21-AAAAA-6199</a:t>
            </a:r>
          </a:p>
          <a:p>
            <a:r>
              <a:rPr lang="en-US" dirty="0">
                <a:latin typeface="Calibri"/>
                <a:cs typeface="Calibri"/>
              </a:rPr>
              <a:t>Bring the form and the receipt from the purchase to the </a:t>
            </a:r>
            <a:r>
              <a:rPr lang="en-US" dirty="0" err="1">
                <a:latin typeface="Calibri"/>
                <a:cs typeface="Calibri"/>
              </a:rPr>
              <a:t>I.Harvey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Brumbaugh</a:t>
            </a:r>
            <a:r>
              <a:rPr lang="en-US" dirty="0">
                <a:latin typeface="Calibri"/>
                <a:cs typeface="Calibri"/>
              </a:rPr>
              <a:t> building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Bursar’s Counter will be located on 1</a:t>
            </a:r>
            <a:r>
              <a:rPr lang="en-US" baseline="3000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 floor, in office directly to the left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Open between 10am – 3pm</a:t>
            </a:r>
          </a:p>
          <a:p>
            <a:r>
              <a:rPr lang="en-US" dirty="0">
                <a:latin typeface="Calibri"/>
                <a:cs typeface="Calibri"/>
              </a:rPr>
              <a:t>Must place request by Tuesday at noon for funds to be processed by Friday morning</a:t>
            </a:r>
          </a:p>
          <a:p>
            <a:r>
              <a:rPr lang="en-US" dirty="0">
                <a:latin typeface="Calibri"/>
                <a:cs typeface="Calibri"/>
              </a:rPr>
              <a:t>Advances will be deposited directly to your personal bank account </a:t>
            </a:r>
          </a:p>
          <a:p>
            <a:r>
              <a:rPr lang="en-US" dirty="0">
                <a:latin typeface="Calibri"/>
                <a:cs typeface="Calibri"/>
              </a:rPr>
              <a:t>Form found </a:t>
            </a:r>
            <a:r>
              <a:rPr lang="en-US" dirty="0">
                <a:cs typeface="Calibri"/>
              </a:rPr>
              <a:t>online at http://www.juniata.edu/offices/student-engagement-and-campus-activities/forms.php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177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660641" cy="4023360"/>
          </a:xfrm>
        </p:spPr>
        <p:txBody>
          <a:bodyPr/>
          <a:lstStyle/>
          <a:p>
            <a:r>
              <a:rPr lang="en-US" dirty="0">
                <a:cs typeface="Calibri"/>
              </a:rPr>
              <a:t>You may not reimburse tax</a:t>
            </a:r>
          </a:p>
          <a:p>
            <a:r>
              <a:rPr lang="en-US" dirty="0">
                <a:cs typeface="Calibri"/>
              </a:rPr>
              <a:t>Append the object code 6199 to your account number (21-AAAAA-6199)</a:t>
            </a:r>
          </a:p>
          <a:p>
            <a:r>
              <a:rPr lang="en-US" dirty="0">
                <a:cs typeface="Calibri"/>
              </a:rPr>
              <a:t>Bring the form and the receipt from the purchase to I. Harvey </a:t>
            </a:r>
            <a:r>
              <a:rPr lang="en-US" dirty="0" err="1">
                <a:cs typeface="Calibri"/>
              </a:rPr>
              <a:t>Brumbaugh</a:t>
            </a:r>
            <a:r>
              <a:rPr lang="en-US" dirty="0">
                <a:cs typeface="Calibri"/>
              </a:rPr>
              <a:t> to receive reimbursement to your personal bank account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76" y="3467100"/>
            <a:ext cx="2704181" cy="322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2" y="3357179"/>
            <a:ext cx="2629453" cy="34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7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 Form</a:t>
            </a:r>
          </a:p>
        </p:txBody>
      </p:sp>
      <p:pic>
        <p:nvPicPr>
          <p:cNvPr id="4" name="Content Placeholder 3" descr="Screen Shot 2016-08-29 at 10.20.0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0" y="1846263"/>
            <a:ext cx="3119987" cy="402272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Used for when companies do not accept p-cards or checks</a:t>
            </a:r>
          </a:p>
          <a:p>
            <a:r>
              <a:rPr lang="en-US" dirty="0">
                <a:latin typeface="Calibri"/>
                <a:cs typeface="Calibri"/>
              </a:rPr>
              <a:t>Complete the “Purchase Requisition Form”</a:t>
            </a:r>
          </a:p>
          <a:p>
            <a:r>
              <a:rPr lang="en-US" dirty="0">
                <a:latin typeface="Calibri"/>
                <a:cs typeface="Calibri"/>
              </a:rPr>
              <a:t>Submit to Erika Slocum in Accounting Services (include quote from company and required signatures.)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59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W-9’s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0710" y="1846263"/>
            <a:ext cx="3106868" cy="4022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Used to pay an outside vendor a set amount</a:t>
            </a:r>
          </a:p>
          <a:p>
            <a:r>
              <a:rPr lang="en-US" sz="2400" dirty="0">
                <a:latin typeface="Calibri"/>
                <a:cs typeface="Calibri"/>
              </a:rPr>
              <a:t>Complete an Accounts Payable Voucher, a W-9 Form, and you must have a contract for the vender</a:t>
            </a:r>
          </a:p>
          <a:p>
            <a:r>
              <a:rPr lang="en-US" sz="2400" dirty="0">
                <a:latin typeface="Calibri"/>
                <a:cs typeface="Calibri"/>
              </a:rPr>
              <a:t>Give these items to Erika Slocum in the Accounting Office</a:t>
            </a:r>
          </a:p>
        </p:txBody>
      </p:sp>
    </p:spTree>
    <p:extLst>
      <p:ext uri="{BB962C8B-B14F-4D97-AF65-F5344CB8AC3E}">
        <p14:creationId xmlns:p14="http://schemas.microsoft.com/office/powerpoint/2010/main" val="199120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Erin Paschal - Director of Student Engagement and Campus Activities</a:t>
            </a:r>
          </a:p>
          <a:p>
            <a:endParaRPr lang="en-US" dirty="0"/>
          </a:p>
          <a:p>
            <a:r>
              <a:rPr lang="en-US" dirty="0"/>
              <a:t>Erika Slocum – Account Payable Specialist</a:t>
            </a:r>
          </a:p>
          <a:p>
            <a:endParaRPr lang="en-US" dirty="0"/>
          </a:p>
          <a:p>
            <a:r>
              <a:rPr lang="en-US" dirty="0"/>
              <a:t>Rebecca Walsh – SECA JA</a:t>
            </a:r>
          </a:p>
          <a:p>
            <a:r>
              <a:rPr lang="en-US" dirty="0"/>
              <a:t>Naomi Frey – SECA JA</a:t>
            </a:r>
          </a:p>
          <a:p>
            <a:endParaRPr lang="en-US" dirty="0"/>
          </a:p>
          <a:p>
            <a:r>
              <a:rPr lang="en-US" dirty="0" err="1"/>
              <a:t>Kirwin</a:t>
            </a:r>
            <a:r>
              <a:rPr lang="en-US" dirty="0"/>
              <a:t> </a:t>
            </a:r>
            <a:r>
              <a:rPr lang="en-US" dirty="0" err="1"/>
              <a:t>Seger</a:t>
            </a:r>
            <a:r>
              <a:rPr lang="en-US" dirty="0"/>
              <a:t> – Student Government Treasurer</a:t>
            </a:r>
          </a:p>
          <a:p>
            <a:r>
              <a:rPr lang="en-US" dirty="0"/>
              <a:t>TBA - Student Government Vice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4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Exemption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sz="1900" dirty="0">
                <a:latin typeface="Calibri"/>
                <a:cs typeface="Calibri"/>
              </a:rPr>
              <a:t>Tax Exempt &amp; Tax Exempt Cards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sz="1900" b="1" dirty="0">
                <a:latin typeface="Calibri"/>
                <a:cs typeface="Calibri"/>
              </a:rPr>
              <a:t>JC should not be charged tax; our tax exempt number is on the pcard.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sz="1900" dirty="0">
                <a:latin typeface="Calibri"/>
                <a:cs typeface="Calibri"/>
              </a:rPr>
              <a:t>Tax Exempt Cards: 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dirty="0">
                <a:latin typeface="Calibri"/>
                <a:cs typeface="Calibri"/>
              </a:rPr>
              <a:t>Cannot use tax exempt w/ Personal Credit Card, but works with </a:t>
            </a:r>
            <a:r>
              <a:rPr lang="en" sz="1900" b="1" dirty="0">
                <a:latin typeface="Calibri"/>
                <a:cs typeface="Calibri"/>
              </a:rPr>
              <a:t>CASH</a:t>
            </a:r>
            <a:r>
              <a:rPr lang="en" sz="1900" dirty="0">
                <a:latin typeface="Calibri"/>
                <a:cs typeface="Calibri"/>
              </a:rPr>
              <a:t>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Wal-Mart (grey card)</a:t>
            </a:r>
            <a:r>
              <a:rPr lang="en" sz="1900" dirty="0">
                <a:latin typeface="Calibri"/>
                <a:cs typeface="Calibri"/>
              </a:rPr>
              <a:t> - hand to cashier before they ring up anything</a:t>
            </a:r>
          </a:p>
          <a:p>
            <a:pPr marL="1645920" lvl="3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dirty="0">
                <a:solidFill>
                  <a:srgbClr val="FF0000"/>
                </a:solidFill>
                <a:latin typeface="Calibri"/>
                <a:cs typeface="Calibri"/>
              </a:rPr>
              <a:t>must be returned at the end of the year with P-Card.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Dollar General</a:t>
            </a:r>
            <a:r>
              <a:rPr lang="en" sz="1900" dirty="0">
                <a:latin typeface="Calibri"/>
                <a:cs typeface="Calibri"/>
              </a:rPr>
              <a:t> - requires a form from JC.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Dollar Tree</a:t>
            </a:r>
            <a:r>
              <a:rPr lang="en" sz="1900" dirty="0">
                <a:latin typeface="Calibri"/>
                <a:cs typeface="Calibri"/>
              </a:rPr>
              <a:t> - complete form at the store.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Michael’s</a:t>
            </a:r>
            <a:r>
              <a:rPr lang="en" sz="1900" dirty="0">
                <a:latin typeface="Calibri"/>
                <a:cs typeface="Calibri"/>
              </a:rPr>
              <a:t> - complete form at the store.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AC Moore</a:t>
            </a:r>
            <a:r>
              <a:rPr lang="en" sz="1900" dirty="0">
                <a:latin typeface="Calibri"/>
                <a:cs typeface="Calibri"/>
              </a:rPr>
              <a:t> - have them look in the book, form should be on file.</a:t>
            </a:r>
          </a:p>
        </p:txBody>
      </p:sp>
    </p:spTree>
    <p:extLst>
      <p:ext uri="{BB962C8B-B14F-4D97-AF65-F5344CB8AC3E}">
        <p14:creationId xmlns:p14="http://schemas.microsoft.com/office/powerpoint/2010/main" val="4133024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Append the object code 4829 to your account number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21-AAAAA-4829</a:t>
            </a:r>
          </a:p>
          <a:p>
            <a:r>
              <a:rPr lang="en-US" dirty="0">
                <a:latin typeface="Calibri"/>
                <a:cs typeface="Calibri"/>
              </a:rPr>
              <a:t>Bring the Deposit Form and the cash/checks to the </a:t>
            </a:r>
            <a:r>
              <a:rPr lang="en-US" dirty="0" err="1">
                <a:latin typeface="Calibri"/>
                <a:cs typeface="Calibri"/>
              </a:rPr>
              <a:t>I.Harvey</a:t>
            </a:r>
            <a:r>
              <a:rPr lang="en-US" dirty="0">
                <a:latin typeface="Calibri"/>
                <a:cs typeface="Calibri"/>
              </a:rPr>
              <a:t> Brumbaugh to Deposit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4970" r="3492" b="48961"/>
          <a:stretch/>
        </p:blipFill>
        <p:spPr>
          <a:xfrm>
            <a:off x="2053917" y="3086101"/>
            <a:ext cx="508188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Petition For Additional Funds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your RSO needs additional funding for an event during the year, complete the “Petition for Funds (for RSOs)</a:t>
            </a:r>
          </a:p>
          <a:p>
            <a:r>
              <a:rPr lang="en-US" dirty="0">
                <a:latin typeface="Calibri"/>
                <a:cs typeface="Calibri"/>
              </a:rPr>
              <a:t>Try to adhere to the Allocations Rubric when possible</a:t>
            </a:r>
          </a:p>
          <a:p>
            <a:r>
              <a:rPr lang="en-US" dirty="0">
                <a:latin typeface="Calibri"/>
                <a:cs typeface="Calibri"/>
              </a:rPr>
              <a:t>You will present your petition to the Allocations Board for approval</a:t>
            </a:r>
          </a:p>
        </p:txBody>
      </p:sp>
    </p:spTree>
    <p:extLst>
      <p:ext uri="{BB962C8B-B14F-4D97-AF65-F5344CB8AC3E}">
        <p14:creationId xmlns:p14="http://schemas.microsoft.com/office/powerpoint/2010/main" val="3421851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Debt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Clubs that end the year in debt, can request allocations for the upcoming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Those clubs will not, however be allocated funds to cover the remaining debt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59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7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Locations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43034"/>
          </a:xfrm>
        </p:spPr>
        <p:txBody>
          <a:bodyPr>
            <a:normAutofit/>
          </a:bodyPr>
          <a:lstStyle/>
          <a:p>
            <a:r>
              <a:rPr lang="en-US" sz="1800" dirty="0"/>
              <a:t>SECA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Ellis Hall, across from Eagle’s Landing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paschae@Juniata.edu</a:t>
            </a:r>
            <a:r>
              <a:rPr lang="en-US" dirty="0"/>
              <a:t> to set up an appointment</a:t>
            </a:r>
            <a:endParaRPr lang="en-US" sz="1800" dirty="0"/>
          </a:p>
          <a:p>
            <a:r>
              <a:rPr lang="en-US" sz="1800" dirty="0"/>
              <a:t>Information Desk</a:t>
            </a:r>
          </a:p>
          <a:p>
            <a:pPr lvl="1"/>
            <a:r>
              <a:rPr lang="en-US" sz="1600" dirty="0"/>
              <a:t>Ellis Lobby</a:t>
            </a:r>
          </a:p>
          <a:p>
            <a:pPr lvl="1"/>
            <a:r>
              <a:rPr lang="en-US" sz="1600" dirty="0"/>
              <a:t>General Inquiries: event planning, account balance, how to form a club, access to office supplies</a:t>
            </a:r>
          </a:p>
          <a:p>
            <a:pPr lvl="1"/>
            <a:r>
              <a:rPr lang="en-US" sz="1600" dirty="0"/>
              <a:t>8:30am – 8pm, M-F</a:t>
            </a:r>
          </a:p>
          <a:p>
            <a:r>
              <a:rPr lang="en-US" sz="1800" dirty="0"/>
              <a:t>Bursar’s Counter &amp; Accounting Office</a:t>
            </a:r>
          </a:p>
          <a:p>
            <a:pPr lvl="1"/>
            <a:r>
              <a:rPr lang="en-US" dirty="0"/>
              <a:t>IH Brumbaugh House (17</a:t>
            </a:r>
            <a:r>
              <a:rPr lang="en-US" baseline="30000" dirty="0"/>
              <a:t>th</a:t>
            </a:r>
            <a:r>
              <a:rPr lang="en-US" dirty="0"/>
              <a:t> Street and Mifflin)</a:t>
            </a:r>
          </a:p>
          <a:p>
            <a:pPr lvl="1"/>
            <a:r>
              <a:rPr lang="en-US" dirty="0"/>
              <a:t>Erika Slocum and Bursar Counter</a:t>
            </a:r>
          </a:p>
          <a:p>
            <a:pPr lvl="1"/>
            <a:r>
              <a:rPr lang="en-US" dirty="0"/>
              <a:t>10am – 3pm, M-F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Policies and Procedures</a:t>
            </a:r>
          </a:p>
          <a:p>
            <a:r>
              <a:rPr lang="en-US" dirty="0"/>
              <a:t>Working with Advisors</a:t>
            </a:r>
          </a:p>
          <a:p>
            <a:r>
              <a:rPr lang="en-US" dirty="0"/>
              <a:t>Club Resources</a:t>
            </a:r>
          </a:p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Treasurers: Budget Information and Paperwork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3998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3F7C-D113-CD41-B22C-3422D8FA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Juniata Student Club Hazing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5681-260F-5D45-85A7-BAF85FE7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Dan Cook-Huffman, Associate Dean of Students</a:t>
            </a:r>
          </a:p>
          <a:p>
            <a:pPr lvl="1"/>
            <a:r>
              <a:rPr lang="en-US" sz="2000" dirty="0"/>
              <a:t>What is hazing? </a:t>
            </a:r>
          </a:p>
          <a:p>
            <a:pPr lvl="1"/>
            <a:r>
              <a:rPr lang="en-US" sz="2000" dirty="0"/>
              <a:t>How to recognize it? </a:t>
            </a:r>
          </a:p>
          <a:p>
            <a:pPr lvl="1"/>
            <a:r>
              <a:rPr lang="en-US" sz="2000" dirty="0"/>
              <a:t>How to report it?</a:t>
            </a:r>
          </a:p>
        </p:txBody>
      </p:sp>
    </p:spTree>
    <p:extLst>
      <p:ext uri="{BB962C8B-B14F-4D97-AF65-F5344CB8AC3E}">
        <p14:creationId xmlns:p14="http://schemas.microsoft.com/office/powerpoint/2010/main" val="93337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795A-D2D9-1E41-B5F0-25BBF886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Off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87C7-1043-0D47-BC13-81783FD35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03683" cy="4434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Vehicle Safety Training</a:t>
            </a:r>
          </a:p>
          <a:p>
            <a:pPr lvl="1"/>
            <a:r>
              <a:rPr lang="en-US" dirty="0"/>
              <a:t>Participation Agreement</a:t>
            </a:r>
          </a:p>
          <a:p>
            <a:r>
              <a:rPr lang="en-US" dirty="0"/>
              <a:t>Safety Rules</a:t>
            </a:r>
          </a:p>
          <a:p>
            <a:pPr lvl="1"/>
            <a:r>
              <a:rPr lang="en-US" dirty="0"/>
              <a:t>Cell Phone</a:t>
            </a:r>
          </a:p>
          <a:p>
            <a:pPr lvl="1"/>
            <a:r>
              <a:rPr lang="en-US" dirty="0"/>
              <a:t>Seatbelts </a:t>
            </a:r>
          </a:p>
          <a:p>
            <a:pPr lvl="1"/>
            <a:r>
              <a:rPr lang="en-US" dirty="0"/>
              <a:t>Speed Limits </a:t>
            </a:r>
          </a:p>
          <a:p>
            <a:r>
              <a:rPr lang="en-US" dirty="0"/>
              <a:t>Vehicle Usage</a:t>
            </a:r>
          </a:p>
          <a:p>
            <a:pPr lvl="1"/>
            <a:r>
              <a:rPr lang="en-US" dirty="0"/>
              <a:t>College Vehicles – college insurance</a:t>
            </a:r>
          </a:p>
          <a:p>
            <a:pPr lvl="1"/>
            <a:r>
              <a:rPr lang="en-US" dirty="0"/>
              <a:t>Personal Vehicles – no college insurance</a:t>
            </a:r>
          </a:p>
          <a:p>
            <a:r>
              <a:rPr lang="en-US" sz="2400" b="1" dirty="0"/>
              <a:t>All off-campus trips (more than 10 miles) must be registered!</a:t>
            </a:r>
          </a:p>
          <a:p>
            <a:r>
              <a:rPr lang="en-US" dirty="0"/>
              <a:t>SECA Webpage – Forms – Event Planning Forms - Travel Form</a:t>
            </a:r>
          </a:p>
        </p:txBody>
      </p:sp>
    </p:spTree>
    <p:extLst>
      <p:ext uri="{BB962C8B-B14F-4D97-AF65-F5344CB8AC3E}">
        <p14:creationId xmlns:p14="http://schemas.microsoft.com/office/powerpoint/2010/main" val="277965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830B-E4C7-C54C-95BA-F183ACD1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BYOB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69E1D-EA25-6041-BAF2-AB5CA7337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Form </a:t>
            </a:r>
          </a:p>
          <a:p>
            <a:pPr lvl="1"/>
            <a:r>
              <a:rPr lang="en-US" dirty="0"/>
              <a:t>Two weeks prior to event</a:t>
            </a:r>
          </a:p>
          <a:p>
            <a:r>
              <a:rPr lang="en-US" dirty="0"/>
              <a:t>Meeting with Director of SECA</a:t>
            </a:r>
          </a:p>
          <a:p>
            <a:r>
              <a:rPr lang="en-US" dirty="0"/>
              <a:t>TIPS Trained Individuals Present</a:t>
            </a:r>
          </a:p>
          <a:p>
            <a:pPr lvl="1"/>
            <a:r>
              <a:rPr lang="en-US" dirty="0"/>
              <a:t>$7.25/</a:t>
            </a:r>
            <a:r>
              <a:rPr lang="en-US" dirty="0" err="1"/>
              <a:t>hr</a:t>
            </a:r>
            <a:r>
              <a:rPr lang="en-US" dirty="0"/>
              <a:t>/person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2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57A1-2CD5-1E49-82B0-F1AD68E2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Involving Minors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0732-11F1-5C4E-9129-F7124B706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screenings must be completed for each student working the event</a:t>
            </a:r>
          </a:p>
          <a:p>
            <a:pPr lvl="1"/>
            <a:r>
              <a:rPr lang="en-US" dirty="0"/>
              <a:t>Criminal Background Check</a:t>
            </a:r>
          </a:p>
          <a:p>
            <a:pPr lvl="1"/>
            <a:r>
              <a:rPr lang="en-US" dirty="0"/>
              <a:t>Child Abuse Screening</a:t>
            </a:r>
          </a:p>
          <a:p>
            <a:r>
              <a:rPr lang="en-US" dirty="0"/>
              <a:t>*Please note – screenings can take up to two months to complete.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131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7708</TotalTime>
  <Words>1300</Words>
  <Application>Microsoft Macintosh PowerPoint</Application>
  <PresentationFormat>On-screen Show (4:3)</PresentationFormat>
  <Paragraphs>211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Retrospect</vt:lpstr>
      <vt:lpstr>RSO Officers Training </vt:lpstr>
      <vt:lpstr>Welcome </vt:lpstr>
      <vt:lpstr>Introductions</vt:lpstr>
      <vt:lpstr>Office Locations </vt:lpstr>
      <vt:lpstr>Training Agenda</vt:lpstr>
      <vt:lpstr>Juniata Student Club Hazing Policy</vt:lpstr>
      <vt:lpstr>Traveling Off Campus</vt:lpstr>
      <vt:lpstr>BYOB Events</vt:lpstr>
      <vt:lpstr>Events Involving Minors</vt:lpstr>
      <vt:lpstr>Equipment Inspections </vt:lpstr>
      <vt:lpstr>Copyright Requirements</vt:lpstr>
      <vt:lpstr>Working with Parkhurst</vt:lpstr>
      <vt:lpstr>Posting Policy</vt:lpstr>
      <vt:lpstr>RSO Resources</vt:lpstr>
      <vt:lpstr>Working with Your Advisor</vt:lpstr>
      <vt:lpstr>Optional Upcoming Trainings</vt:lpstr>
      <vt:lpstr>Not Optional Trainings</vt:lpstr>
      <vt:lpstr>Questions?</vt:lpstr>
      <vt:lpstr>Take a little break</vt:lpstr>
      <vt:lpstr>Check Back In  </vt:lpstr>
      <vt:lpstr>RSO Budgets Overview</vt:lpstr>
      <vt:lpstr>Purchases</vt:lpstr>
      <vt:lpstr>Purchasing Cards (P-Cards)</vt:lpstr>
      <vt:lpstr>P-Cards (cont.)</vt:lpstr>
      <vt:lpstr>P-Card Policies</vt:lpstr>
      <vt:lpstr>Payment Requests</vt:lpstr>
      <vt:lpstr>Reimbursements</vt:lpstr>
      <vt:lpstr>Purchase Order Form</vt:lpstr>
      <vt:lpstr>W-9’s </vt:lpstr>
      <vt:lpstr>Tax Exemption</vt:lpstr>
      <vt:lpstr>Deposits</vt:lpstr>
      <vt:lpstr>Petition For Additional Funds</vt:lpstr>
      <vt:lpstr>Club Debt Policy</vt:lpstr>
      <vt:lpstr>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RSO Treasurers’ Training</dc:title>
  <dc:creator>Annie Small</dc:creator>
  <cp:lastModifiedBy>Paschal, Erin (paschae)</cp:lastModifiedBy>
  <cp:revision>62</cp:revision>
  <dcterms:created xsi:type="dcterms:W3CDTF">2016-08-25T19:40:51Z</dcterms:created>
  <dcterms:modified xsi:type="dcterms:W3CDTF">2018-08-28T14:15:54Z</dcterms:modified>
</cp:coreProperties>
</file>