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</p:sldMasterIdLst>
  <p:notesMasterIdLst>
    <p:notesMasterId r:id="rId35"/>
  </p:notesMasterIdLst>
  <p:sldIdLst>
    <p:sldId id="256" r:id="rId2"/>
    <p:sldId id="277" r:id="rId3"/>
    <p:sldId id="278" r:id="rId4"/>
    <p:sldId id="279" r:id="rId5"/>
    <p:sldId id="282" r:id="rId6"/>
    <p:sldId id="294" r:id="rId7"/>
    <p:sldId id="295" r:id="rId8"/>
    <p:sldId id="296" r:id="rId9"/>
    <p:sldId id="297" r:id="rId10"/>
    <p:sldId id="301" r:id="rId11"/>
    <p:sldId id="298" r:id="rId12"/>
    <p:sldId id="299" r:id="rId13"/>
    <p:sldId id="300" r:id="rId14"/>
    <p:sldId id="284" r:id="rId15"/>
    <p:sldId id="302" r:id="rId16"/>
    <p:sldId id="303" r:id="rId17"/>
    <p:sldId id="307" r:id="rId18"/>
    <p:sldId id="304" r:id="rId19"/>
    <p:sldId id="305" r:id="rId20"/>
    <p:sldId id="306" r:id="rId21"/>
    <p:sldId id="286" r:id="rId22"/>
    <p:sldId id="287" r:id="rId23"/>
    <p:sldId id="276" r:id="rId24"/>
    <p:sldId id="261" r:id="rId25"/>
    <p:sldId id="262" r:id="rId26"/>
    <p:sldId id="263" r:id="rId27"/>
    <p:sldId id="308" r:id="rId28"/>
    <p:sldId id="309" r:id="rId29"/>
    <p:sldId id="310" r:id="rId30"/>
    <p:sldId id="288" r:id="rId31"/>
    <p:sldId id="266" r:id="rId32"/>
    <p:sldId id="292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0"/>
    <p:restoredTop sz="92987"/>
  </p:normalViewPr>
  <p:slideViewPr>
    <p:cSldViewPr snapToGrid="0" snapToObjects="1">
      <p:cViewPr varScale="1">
        <p:scale>
          <a:sx n="58" d="100"/>
          <a:sy n="58" d="100"/>
        </p:scale>
        <p:origin x="11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paschae@Juniata.edu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paschae@Juniata.edu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B155B2-3ADB-4BD6-BAFA-66E4C5FCDFD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573773C-2FF5-44E0-982F-4C3495B9F336}">
      <dgm:prSet/>
      <dgm:spPr/>
      <dgm:t>
        <a:bodyPr/>
        <a:lstStyle/>
        <a:p>
          <a:r>
            <a:rPr lang="en-US"/>
            <a:t>Erin Paschal – Assistant Dean of Students for Campus Life</a:t>
          </a:r>
        </a:p>
      </dgm:t>
    </dgm:pt>
    <dgm:pt modelId="{61330147-1B12-48FD-A742-86AEF3AF8491}" type="parTrans" cxnId="{4A6023D3-BC00-4B7B-9D60-52B090124771}">
      <dgm:prSet/>
      <dgm:spPr/>
      <dgm:t>
        <a:bodyPr/>
        <a:lstStyle/>
        <a:p>
          <a:endParaRPr lang="en-US"/>
        </a:p>
      </dgm:t>
    </dgm:pt>
    <dgm:pt modelId="{D5C0AA0E-C331-4C21-A01C-C51459015607}" type="sibTrans" cxnId="{4A6023D3-BC00-4B7B-9D60-52B090124771}">
      <dgm:prSet/>
      <dgm:spPr/>
      <dgm:t>
        <a:bodyPr/>
        <a:lstStyle/>
        <a:p>
          <a:endParaRPr lang="en-US"/>
        </a:p>
      </dgm:t>
    </dgm:pt>
    <dgm:pt modelId="{C11D7355-F3E8-4469-B2AE-B39F5FD3F32D}">
      <dgm:prSet/>
      <dgm:spPr/>
      <dgm:t>
        <a:bodyPr/>
        <a:lstStyle/>
        <a:p>
          <a:r>
            <a:rPr lang="en-US" dirty="0"/>
            <a:t>Erika Slocum – Director of Accounting</a:t>
          </a:r>
        </a:p>
      </dgm:t>
    </dgm:pt>
    <dgm:pt modelId="{71BBA849-3729-4EA9-8F2E-B288A0E06819}" type="parTrans" cxnId="{7A2643AD-F5F1-4852-893B-262BD1A3029D}">
      <dgm:prSet/>
      <dgm:spPr/>
      <dgm:t>
        <a:bodyPr/>
        <a:lstStyle/>
        <a:p>
          <a:endParaRPr lang="en-US"/>
        </a:p>
      </dgm:t>
    </dgm:pt>
    <dgm:pt modelId="{BCEE84FA-95F0-4E3B-BA9E-3CE81F480C8C}" type="sibTrans" cxnId="{7A2643AD-F5F1-4852-893B-262BD1A3029D}">
      <dgm:prSet/>
      <dgm:spPr/>
      <dgm:t>
        <a:bodyPr/>
        <a:lstStyle/>
        <a:p>
          <a:endParaRPr lang="en-US"/>
        </a:p>
      </dgm:t>
    </dgm:pt>
    <dgm:pt modelId="{F3B7C885-4570-43E6-9259-2CEF994798EB}">
      <dgm:prSet/>
      <dgm:spPr/>
      <dgm:t>
        <a:bodyPr/>
        <a:lstStyle/>
        <a:p>
          <a:r>
            <a:rPr lang="en-US"/>
            <a:t>Chris Heasley – Residential Life Coordinator</a:t>
          </a:r>
        </a:p>
      </dgm:t>
    </dgm:pt>
    <dgm:pt modelId="{44C53442-BD99-48AC-BAAA-A683D22169D3}" type="parTrans" cxnId="{524D02C8-0FE5-49D2-898B-3E7C7ED19436}">
      <dgm:prSet/>
      <dgm:spPr/>
      <dgm:t>
        <a:bodyPr/>
        <a:lstStyle/>
        <a:p>
          <a:endParaRPr lang="en-US"/>
        </a:p>
      </dgm:t>
    </dgm:pt>
    <dgm:pt modelId="{07C29A8C-EDCA-4C71-8A99-F5122ADCDF0D}" type="sibTrans" cxnId="{524D02C8-0FE5-49D2-898B-3E7C7ED19436}">
      <dgm:prSet/>
      <dgm:spPr/>
      <dgm:t>
        <a:bodyPr/>
        <a:lstStyle/>
        <a:p>
          <a:endParaRPr lang="en-US"/>
        </a:p>
      </dgm:t>
    </dgm:pt>
    <dgm:pt modelId="{EE637F67-2856-4E1F-B6B9-6AFDAD1039B2}">
      <dgm:prSet/>
      <dgm:spPr/>
      <dgm:t>
        <a:bodyPr/>
        <a:lstStyle/>
        <a:p>
          <a:r>
            <a:rPr lang="en-US"/>
            <a:t>Dan Cook-Huffman – Associate Dean of Students</a:t>
          </a:r>
        </a:p>
      </dgm:t>
    </dgm:pt>
    <dgm:pt modelId="{2D35F768-B4F9-45EB-B1F7-786E36A075D4}" type="parTrans" cxnId="{75E9F765-696C-4A26-8BA9-5FA91A17094D}">
      <dgm:prSet/>
      <dgm:spPr/>
      <dgm:t>
        <a:bodyPr/>
        <a:lstStyle/>
        <a:p>
          <a:endParaRPr lang="en-US"/>
        </a:p>
      </dgm:t>
    </dgm:pt>
    <dgm:pt modelId="{A09652A8-239C-46C6-8B44-B0748675E9CE}" type="sibTrans" cxnId="{75E9F765-696C-4A26-8BA9-5FA91A17094D}">
      <dgm:prSet/>
      <dgm:spPr/>
      <dgm:t>
        <a:bodyPr/>
        <a:lstStyle/>
        <a:p>
          <a:endParaRPr lang="en-US"/>
        </a:p>
      </dgm:t>
    </dgm:pt>
    <dgm:pt modelId="{081CC14E-6A3A-4597-B91C-B975EBB387FE}">
      <dgm:prSet/>
      <dgm:spPr/>
      <dgm:t>
        <a:bodyPr/>
        <a:lstStyle/>
        <a:p>
          <a:r>
            <a:rPr lang="en-US"/>
            <a:t>Naomi Frey – SECA JA</a:t>
          </a:r>
        </a:p>
      </dgm:t>
    </dgm:pt>
    <dgm:pt modelId="{A5A27D7D-5EC6-403C-9A40-EC9553838142}" type="parTrans" cxnId="{44D44398-1ABC-4536-9C51-70FDE0AD88A6}">
      <dgm:prSet/>
      <dgm:spPr/>
      <dgm:t>
        <a:bodyPr/>
        <a:lstStyle/>
        <a:p>
          <a:endParaRPr lang="en-US"/>
        </a:p>
      </dgm:t>
    </dgm:pt>
    <dgm:pt modelId="{3E8A7566-2102-4293-BBA0-2F559E6D760E}" type="sibTrans" cxnId="{44D44398-1ABC-4536-9C51-70FDE0AD88A6}">
      <dgm:prSet/>
      <dgm:spPr/>
      <dgm:t>
        <a:bodyPr/>
        <a:lstStyle/>
        <a:p>
          <a:endParaRPr lang="en-US"/>
        </a:p>
      </dgm:t>
    </dgm:pt>
    <dgm:pt modelId="{E02CA20D-EC29-46C1-B9A9-961919FC5BDC}">
      <dgm:prSet/>
      <dgm:spPr/>
      <dgm:t>
        <a:bodyPr/>
        <a:lstStyle/>
        <a:p>
          <a:r>
            <a:rPr lang="en-US"/>
            <a:t>Student Government Treasurer</a:t>
          </a:r>
        </a:p>
      </dgm:t>
    </dgm:pt>
    <dgm:pt modelId="{CD561984-672A-4F3B-B33B-687159AF2F58}" type="parTrans" cxnId="{2309074D-DE7C-474A-8212-B8C5C99BF7DB}">
      <dgm:prSet/>
      <dgm:spPr/>
      <dgm:t>
        <a:bodyPr/>
        <a:lstStyle/>
        <a:p>
          <a:endParaRPr lang="en-US"/>
        </a:p>
      </dgm:t>
    </dgm:pt>
    <dgm:pt modelId="{A8E7D5CE-88F9-4D0F-A272-DFC3311A64F1}" type="sibTrans" cxnId="{2309074D-DE7C-474A-8212-B8C5C99BF7DB}">
      <dgm:prSet/>
      <dgm:spPr/>
      <dgm:t>
        <a:bodyPr/>
        <a:lstStyle/>
        <a:p>
          <a:endParaRPr lang="en-US"/>
        </a:p>
      </dgm:t>
    </dgm:pt>
    <dgm:pt modelId="{FF622EC5-590D-4D1B-A0C3-60DF78041266}">
      <dgm:prSet/>
      <dgm:spPr/>
      <dgm:t>
        <a:bodyPr/>
        <a:lstStyle/>
        <a:p>
          <a:r>
            <a:rPr lang="en-US"/>
            <a:t>Student Government Vice President</a:t>
          </a:r>
        </a:p>
      </dgm:t>
    </dgm:pt>
    <dgm:pt modelId="{081C3061-C565-425A-AB91-A9B7CB84AC3B}" type="parTrans" cxnId="{FAC864BD-B5E9-4AA4-B23D-947253B5366C}">
      <dgm:prSet/>
      <dgm:spPr/>
      <dgm:t>
        <a:bodyPr/>
        <a:lstStyle/>
        <a:p>
          <a:endParaRPr lang="en-US"/>
        </a:p>
      </dgm:t>
    </dgm:pt>
    <dgm:pt modelId="{8F5B2A67-B535-49A4-BF98-C6B2DFCFA3C1}" type="sibTrans" cxnId="{FAC864BD-B5E9-4AA4-B23D-947253B5366C}">
      <dgm:prSet/>
      <dgm:spPr/>
      <dgm:t>
        <a:bodyPr/>
        <a:lstStyle/>
        <a:p>
          <a:endParaRPr lang="en-US"/>
        </a:p>
      </dgm:t>
    </dgm:pt>
    <dgm:pt modelId="{719DFBC0-F8CA-4D9C-BE30-C988D8E571D3}">
      <dgm:prSet/>
      <dgm:spPr/>
      <dgm:t>
        <a:bodyPr/>
        <a:lstStyle/>
        <a:p>
          <a:r>
            <a:rPr lang="en-US" dirty="0"/>
            <a:t>Stephanie Meyers – Assistant to CFO (</a:t>
          </a:r>
          <a:r>
            <a:rPr lang="en-US" dirty="0" err="1"/>
            <a:t>Pcards</a:t>
          </a:r>
          <a:r>
            <a:rPr lang="en-US" dirty="0"/>
            <a:t>)</a:t>
          </a:r>
        </a:p>
      </dgm:t>
    </dgm:pt>
    <dgm:pt modelId="{EB02CFA5-BA57-4F51-8699-5E8F64990D79}" type="parTrans" cxnId="{9A96CAE2-CA38-4821-BF82-ECA2E4AABA2F}">
      <dgm:prSet/>
      <dgm:spPr/>
      <dgm:t>
        <a:bodyPr/>
        <a:lstStyle/>
        <a:p>
          <a:endParaRPr lang="en-US"/>
        </a:p>
      </dgm:t>
    </dgm:pt>
    <dgm:pt modelId="{E7BD5A24-C9F2-4906-B64B-97EEA9184668}" type="sibTrans" cxnId="{9A96CAE2-CA38-4821-BF82-ECA2E4AABA2F}">
      <dgm:prSet/>
      <dgm:spPr/>
      <dgm:t>
        <a:bodyPr/>
        <a:lstStyle/>
        <a:p>
          <a:endParaRPr lang="en-US"/>
        </a:p>
      </dgm:t>
    </dgm:pt>
    <dgm:pt modelId="{163322F4-6285-9544-96B9-5ED145A17575}" type="pres">
      <dgm:prSet presAssocID="{5DB155B2-3ADB-4BD6-BAFA-66E4C5FCDFD2}" presName="vert0" presStyleCnt="0">
        <dgm:presLayoutVars>
          <dgm:dir/>
          <dgm:animOne val="branch"/>
          <dgm:animLvl val="lvl"/>
        </dgm:presLayoutVars>
      </dgm:prSet>
      <dgm:spPr/>
    </dgm:pt>
    <dgm:pt modelId="{DB289559-6413-0D4B-944B-1A7BACB0ABD8}" type="pres">
      <dgm:prSet presAssocID="{5573773C-2FF5-44E0-982F-4C3495B9F336}" presName="thickLine" presStyleLbl="alignNode1" presStyleIdx="0" presStyleCnt="8"/>
      <dgm:spPr/>
    </dgm:pt>
    <dgm:pt modelId="{48774E71-FD5B-E845-A105-7E10929BD251}" type="pres">
      <dgm:prSet presAssocID="{5573773C-2FF5-44E0-982F-4C3495B9F336}" presName="horz1" presStyleCnt="0"/>
      <dgm:spPr/>
    </dgm:pt>
    <dgm:pt modelId="{0BDFA040-06B6-7D49-A6FA-98749972EA0D}" type="pres">
      <dgm:prSet presAssocID="{5573773C-2FF5-44E0-982F-4C3495B9F336}" presName="tx1" presStyleLbl="revTx" presStyleIdx="0" presStyleCnt="8"/>
      <dgm:spPr/>
    </dgm:pt>
    <dgm:pt modelId="{630F02C3-691B-1844-A518-45C0CBD8E6B2}" type="pres">
      <dgm:prSet presAssocID="{5573773C-2FF5-44E0-982F-4C3495B9F336}" presName="vert1" presStyleCnt="0"/>
      <dgm:spPr/>
    </dgm:pt>
    <dgm:pt modelId="{E9CF725B-9EE0-864E-8956-44C2212E8FD3}" type="pres">
      <dgm:prSet presAssocID="{C11D7355-F3E8-4469-B2AE-B39F5FD3F32D}" presName="thickLine" presStyleLbl="alignNode1" presStyleIdx="1" presStyleCnt="8"/>
      <dgm:spPr/>
    </dgm:pt>
    <dgm:pt modelId="{B2735832-F86E-384C-B840-4CBFE2E80926}" type="pres">
      <dgm:prSet presAssocID="{C11D7355-F3E8-4469-B2AE-B39F5FD3F32D}" presName="horz1" presStyleCnt="0"/>
      <dgm:spPr/>
    </dgm:pt>
    <dgm:pt modelId="{E3B5DF92-FDCE-D344-91B9-A4B8F3C87F45}" type="pres">
      <dgm:prSet presAssocID="{C11D7355-F3E8-4469-B2AE-B39F5FD3F32D}" presName="tx1" presStyleLbl="revTx" presStyleIdx="1" presStyleCnt="8"/>
      <dgm:spPr/>
    </dgm:pt>
    <dgm:pt modelId="{106C4029-3203-5543-B6EE-EAB6E07ECA31}" type="pres">
      <dgm:prSet presAssocID="{C11D7355-F3E8-4469-B2AE-B39F5FD3F32D}" presName="vert1" presStyleCnt="0"/>
      <dgm:spPr/>
    </dgm:pt>
    <dgm:pt modelId="{5C71BC5E-C018-488C-8F12-97F244120D88}" type="pres">
      <dgm:prSet presAssocID="{719DFBC0-F8CA-4D9C-BE30-C988D8E571D3}" presName="thickLine" presStyleLbl="alignNode1" presStyleIdx="2" presStyleCnt="8"/>
      <dgm:spPr/>
    </dgm:pt>
    <dgm:pt modelId="{DB80C04A-0F00-4737-9882-E2E3043D907D}" type="pres">
      <dgm:prSet presAssocID="{719DFBC0-F8CA-4D9C-BE30-C988D8E571D3}" presName="horz1" presStyleCnt="0"/>
      <dgm:spPr/>
    </dgm:pt>
    <dgm:pt modelId="{E1574643-705B-4A41-A2B7-46DEE6C7C04A}" type="pres">
      <dgm:prSet presAssocID="{719DFBC0-F8CA-4D9C-BE30-C988D8E571D3}" presName="tx1" presStyleLbl="revTx" presStyleIdx="2" presStyleCnt="8"/>
      <dgm:spPr/>
    </dgm:pt>
    <dgm:pt modelId="{03215E0F-31E8-4391-AE3D-9B8F860F3D23}" type="pres">
      <dgm:prSet presAssocID="{719DFBC0-F8CA-4D9C-BE30-C988D8E571D3}" presName="vert1" presStyleCnt="0"/>
      <dgm:spPr/>
    </dgm:pt>
    <dgm:pt modelId="{5BF16228-65BB-584B-A6F9-7FF7CA395D52}" type="pres">
      <dgm:prSet presAssocID="{F3B7C885-4570-43E6-9259-2CEF994798EB}" presName="thickLine" presStyleLbl="alignNode1" presStyleIdx="3" presStyleCnt="8"/>
      <dgm:spPr/>
    </dgm:pt>
    <dgm:pt modelId="{3F828A64-02BC-284F-8273-9B1A5D19003A}" type="pres">
      <dgm:prSet presAssocID="{F3B7C885-4570-43E6-9259-2CEF994798EB}" presName="horz1" presStyleCnt="0"/>
      <dgm:spPr/>
    </dgm:pt>
    <dgm:pt modelId="{BCCC49B4-8D4B-0E47-B06D-F7383E9D2984}" type="pres">
      <dgm:prSet presAssocID="{F3B7C885-4570-43E6-9259-2CEF994798EB}" presName="tx1" presStyleLbl="revTx" presStyleIdx="3" presStyleCnt="8"/>
      <dgm:spPr/>
    </dgm:pt>
    <dgm:pt modelId="{AB73BFF3-1AAA-A346-B56D-91772DD37062}" type="pres">
      <dgm:prSet presAssocID="{F3B7C885-4570-43E6-9259-2CEF994798EB}" presName="vert1" presStyleCnt="0"/>
      <dgm:spPr/>
    </dgm:pt>
    <dgm:pt modelId="{4F630EE6-8D9B-4C47-A341-8EB7F1EFDA4E}" type="pres">
      <dgm:prSet presAssocID="{EE637F67-2856-4E1F-B6B9-6AFDAD1039B2}" presName="thickLine" presStyleLbl="alignNode1" presStyleIdx="4" presStyleCnt="8"/>
      <dgm:spPr/>
    </dgm:pt>
    <dgm:pt modelId="{865C612E-49A1-3A43-A801-CDD559281276}" type="pres">
      <dgm:prSet presAssocID="{EE637F67-2856-4E1F-B6B9-6AFDAD1039B2}" presName="horz1" presStyleCnt="0"/>
      <dgm:spPr/>
    </dgm:pt>
    <dgm:pt modelId="{E9B7F118-AF12-0843-8C96-5CF2E53B6697}" type="pres">
      <dgm:prSet presAssocID="{EE637F67-2856-4E1F-B6B9-6AFDAD1039B2}" presName="tx1" presStyleLbl="revTx" presStyleIdx="4" presStyleCnt="8"/>
      <dgm:spPr/>
    </dgm:pt>
    <dgm:pt modelId="{ED63A84F-27AE-4C4A-B564-C7DF6D5FB8F7}" type="pres">
      <dgm:prSet presAssocID="{EE637F67-2856-4E1F-B6B9-6AFDAD1039B2}" presName="vert1" presStyleCnt="0"/>
      <dgm:spPr/>
    </dgm:pt>
    <dgm:pt modelId="{58BF729E-7191-B54D-8232-0A8D56DFF4E1}" type="pres">
      <dgm:prSet presAssocID="{081CC14E-6A3A-4597-B91C-B975EBB387FE}" presName="thickLine" presStyleLbl="alignNode1" presStyleIdx="5" presStyleCnt="8"/>
      <dgm:spPr/>
    </dgm:pt>
    <dgm:pt modelId="{AB907097-8FB0-E94A-9AE3-DBA11E003B5F}" type="pres">
      <dgm:prSet presAssocID="{081CC14E-6A3A-4597-B91C-B975EBB387FE}" presName="horz1" presStyleCnt="0"/>
      <dgm:spPr/>
    </dgm:pt>
    <dgm:pt modelId="{471D7BC9-29A2-604E-8A15-8F4263343C0D}" type="pres">
      <dgm:prSet presAssocID="{081CC14E-6A3A-4597-B91C-B975EBB387FE}" presName="tx1" presStyleLbl="revTx" presStyleIdx="5" presStyleCnt="8"/>
      <dgm:spPr/>
    </dgm:pt>
    <dgm:pt modelId="{FFA45DDE-43E9-204F-A651-A1DD09772041}" type="pres">
      <dgm:prSet presAssocID="{081CC14E-6A3A-4597-B91C-B975EBB387FE}" presName="vert1" presStyleCnt="0"/>
      <dgm:spPr/>
    </dgm:pt>
    <dgm:pt modelId="{CA0C9C5A-E5B5-3D4C-B649-BA20C7593C71}" type="pres">
      <dgm:prSet presAssocID="{E02CA20D-EC29-46C1-B9A9-961919FC5BDC}" presName="thickLine" presStyleLbl="alignNode1" presStyleIdx="6" presStyleCnt="8"/>
      <dgm:spPr/>
    </dgm:pt>
    <dgm:pt modelId="{50D5CD14-BC6D-174D-B752-85CBE28EEE2C}" type="pres">
      <dgm:prSet presAssocID="{E02CA20D-EC29-46C1-B9A9-961919FC5BDC}" presName="horz1" presStyleCnt="0"/>
      <dgm:spPr/>
    </dgm:pt>
    <dgm:pt modelId="{15ADD77C-A3E0-3449-9AAA-2FC7D99EE30C}" type="pres">
      <dgm:prSet presAssocID="{E02CA20D-EC29-46C1-B9A9-961919FC5BDC}" presName="tx1" presStyleLbl="revTx" presStyleIdx="6" presStyleCnt="8"/>
      <dgm:spPr/>
    </dgm:pt>
    <dgm:pt modelId="{D0E7ECFB-BA39-EF47-97C0-8874397FFE8E}" type="pres">
      <dgm:prSet presAssocID="{E02CA20D-EC29-46C1-B9A9-961919FC5BDC}" presName="vert1" presStyleCnt="0"/>
      <dgm:spPr/>
    </dgm:pt>
    <dgm:pt modelId="{3D4AED72-27A2-6148-AA9C-24A023050906}" type="pres">
      <dgm:prSet presAssocID="{FF622EC5-590D-4D1B-A0C3-60DF78041266}" presName="thickLine" presStyleLbl="alignNode1" presStyleIdx="7" presStyleCnt="8"/>
      <dgm:spPr/>
    </dgm:pt>
    <dgm:pt modelId="{CA5BC36D-74DA-A948-B8C5-3B04A336F79C}" type="pres">
      <dgm:prSet presAssocID="{FF622EC5-590D-4D1B-A0C3-60DF78041266}" presName="horz1" presStyleCnt="0"/>
      <dgm:spPr/>
    </dgm:pt>
    <dgm:pt modelId="{DCDAF5C5-48EE-9447-8839-C2E287014355}" type="pres">
      <dgm:prSet presAssocID="{FF622EC5-590D-4D1B-A0C3-60DF78041266}" presName="tx1" presStyleLbl="revTx" presStyleIdx="7" presStyleCnt="8"/>
      <dgm:spPr/>
    </dgm:pt>
    <dgm:pt modelId="{3C0560C2-660A-134C-AA4D-15D3E35EE19E}" type="pres">
      <dgm:prSet presAssocID="{FF622EC5-590D-4D1B-A0C3-60DF78041266}" presName="vert1" presStyleCnt="0"/>
      <dgm:spPr/>
    </dgm:pt>
  </dgm:ptLst>
  <dgm:cxnLst>
    <dgm:cxn modelId="{100C420F-F964-9042-8221-C2A0516CBA9A}" type="presOf" srcId="{F3B7C885-4570-43E6-9259-2CEF994798EB}" destId="{BCCC49B4-8D4B-0E47-B06D-F7383E9D2984}" srcOrd="0" destOrd="0" presId="urn:microsoft.com/office/officeart/2008/layout/LinedList"/>
    <dgm:cxn modelId="{6483C647-5AE0-DB42-AA34-0B42D0E52F3D}" type="presOf" srcId="{5573773C-2FF5-44E0-982F-4C3495B9F336}" destId="{0BDFA040-06B6-7D49-A6FA-98749972EA0D}" srcOrd="0" destOrd="0" presId="urn:microsoft.com/office/officeart/2008/layout/LinedList"/>
    <dgm:cxn modelId="{2309074D-DE7C-474A-8212-B8C5C99BF7DB}" srcId="{5DB155B2-3ADB-4BD6-BAFA-66E4C5FCDFD2}" destId="{E02CA20D-EC29-46C1-B9A9-961919FC5BDC}" srcOrd="6" destOrd="0" parTransId="{CD561984-672A-4F3B-B33B-687159AF2F58}" sibTransId="{A8E7D5CE-88F9-4D0F-A272-DFC3311A64F1}"/>
    <dgm:cxn modelId="{483D2855-D01D-9345-A7A3-1FB8DA8F78C2}" type="presOf" srcId="{081CC14E-6A3A-4597-B91C-B975EBB387FE}" destId="{471D7BC9-29A2-604E-8A15-8F4263343C0D}" srcOrd="0" destOrd="0" presId="urn:microsoft.com/office/officeart/2008/layout/LinedList"/>
    <dgm:cxn modelId="{75E9F765-696C-4A26-8BA9-5FA91A17094D}" srcId="{5DB155B2-3ADB-4BD6-BAFA-66E4C5FCDFD2}" destId="{EE637F67-2856-4E1F-B6B9-6AFDAD1039B2}" srcOrd="4" destOrd="0" parTransId="{2D35F768-B4F9-45EB-B1F7-786E36A075D4}" sibTransId="{A09652A8-239C-46C6-8B44-B0748675E9CE}"/>
    <dgm:cxn modelId="{F337637D-692A-EB46-8585-AB6E51614CC5}" type="presOf" srcId="{FF622EC5-590D-4D1B-A0C3-60DF78041266}" destId="{DCDAF5C5-48EE-9447-8839-C2E287014355}" srcOrd="0" destOrd="0" presId="urn:microsoft.com/office/officeart/2008/layout/LinedList"/>
    <dgm:cxn modelId="{7A433180-4369-4B47-8B0E-D6A03BDFA25B}" type="presOf" srcId="{C11D7355-F3E8-4469-B2AE-B39F5FD3F32D}" destId="{E3B5DF92-FDCE-D344-91B9-A4B8F3C87F45}" srcOrd="0" destOrd="0" presId="urn:microsoft.com/office/officeart/2008/layout/LinedList"/>
    <dgm:cxn modelId="{44D44398-1ABC-4536-9C51-70FDE0AD88A6}" srcId="{5DB155B2-3ADB-4BD6-BAFA-66E4C5FCDFD2}" destId="{081CC14E-6A3A-4597-B91C-B975EBB387FE}" srcOrd="5" destOrd="0" parTransId="{A5A27D7D-5EC6-403C-9A40-EC9553838142}" sibTransId="{3E8A7566-2102-4293-BBA0-2F559E6D760E}"/>
    <dgm:cxn modelId="{19FDDEAB-25F4-C64D-9989-CB1C37A28396}" type="presOf" srcId="{EE637F67-2856-4E1F-B6B9-6AFDAD1039B2}" destId="{E9B7F118-AF12-0843-8C96-5CF2E53B6697}" srcOrd="0" destOrd="0" presId="urn:microsoft.com/office/officeart/2008/layout/LinedList"/>
    <dgm:cxn modelId="{7A2643AD-F5F1-4852-893B-262BD1A3029D}" srcId="{5DB155B2-3ADB-4BD6-BAFA-66E4C5FCDFD2}" destId="{C11D7355-F3E8-4469-B2AE-B39F5FD3F32D}" srcOrd="1" destOrd="0" parTransId="{71BBA849-3729-4EA9-8F2E-B288A0E06819}" sibTransId="{BCEE84FA-95F0-4E3B-BA9E-3CE81F480C8C}"/>
    <dgm:cxn modelId="{FAC864BD-B5E9-4AA4-B23D-947253B5366C}" srcId="{5DB155B2-3ADB-4BD6-BAFA-66E4C5FCDFD2}" destId="{FF622EC5-590D-4D1B-A0C3-60DF78041266}" srcOrd="7" destOrd="0" parTransId="{081C3061-C565-425A-AB91-A9B7CB84AC3B}" sibTransId="{8F5B2A67-B535-49A4-BF98-C6B2DFCFA3C1}"/>
    <dgm:cxn modelId="{E9EF56C6-F0E8-F14D-A17C-046D9E559378}" type="presOf" srcId="{E02CA20D-EC29-46C1-B9A9-961919FC5BDC}" destId="{15ADD77C-A3E0-3449-9AAA-2FC7D99EE30C}" srcOrd="0" destOrd="0" presId="urn:microsoft.com/office/officeart/2008/layout/LinedList"/>
    <dgm:cxn modelId="{524D02C8-0FE5-49D2-898B-3E7C7ED19436}" srcId="{5DB155B2-3ADB-4BD6-BAFA-66E4C5FCDFD2}" destId="{F3B7C885-4570-43E6-9259-2CEF994798EB}" srcOrd="3" destOrd="0" parTransId="{44C53442-BD99-48AC-BAAA-A683D22169D3}" sibTransId="{07C29A8C-EDCA-4C71-8A99-F5122ADCDF0D}"/>
    <dgm:cxn modelId="{4A6023D3-BC00-4B7B-9D60-52B090124771}" srcId="{5DB155B2-3ADB-4BD6-BAFA-66E4C5FCDFD2}" destId="{5573773C-2FF5-44E0-982F-4C3495B9F336}" srcOrd="0" destOrd="0" parTransId="{61330147-1B12-48FD-A742-86AEF3AF8491}" sibTransId="{D5C0AA0E-C331-4C21-A01C-C51459015607}"/>
    <dgm:cxn modelId="{0D5795D6-D8A0-2C4F-998D-6D27E18F69A7}" type="presOf" srcId="{5DB155B2-3ADB-4BD6-BAFA-66E4C5FCDFD2}" destId="{163322F4-6285-9544-96B9-5ED145A17575}" srcOrd="0" destOrd="0" presId="urn:microsoft.com/office/officeart/2008/layout/LinedList"/>
    <dgm:cxn modelId="{4FF011D8-A65F-4474-9BB4-4FD6A8415A71}" type="presOf" srcId="{719DFBC0-F8CA-4D9C-BE30-C988D8E571D3}" destId="{E1574643-705B-4A41-A2B7-46DEE6C7C04A}" srcOrd="0" destOrd="0" presId="urn:microsoft.com/office/officeart/2008/layout/LinedList"/>
    <dgm:cxn modelId="{9A96CAE2-CA38-4821-BF82-ECA2E4AABA2F}" srcId="{5DB155B2-3ADB-4BD6-BAFA-66E4C5FCDFD2}" destId="{719DFBC0-F8CA-4D9C-BE30-C988D8E571D3}" srcOrd="2" destOrd="0" parTransId="{EB02CFA5-BA57-4F51-8699-5E8F64990D79}" sibTransId="{E7BD5A24-C9F2-4906-B64B-97EEA9184668}"/>
    <dgm:cxn modelId="{68A66E40-4532-804F-BDCA-4E35BAFDB243}" type="presParOf" srcId="{163322F4-6285-9544-96B9-5ED145A17575}" destId="{DB289559-6413-0D4B-944B-1A7BACB0ABD8}" srcOrd="0" destOrd="0" presId="urn:microsoft.com/office/officeart/2008/layout/LinedList"/>
    <dgm:cxn modelId="{B990D6D4-6D64-A840-8BB8-8C4C88D8551D}" type="presParOf" srcId="{163322F4-6285-9544-96B9-5ED145A17575}" destId="{48774E71-FD5B-E845-A105-7E10929BD251}" srcOrd="1" destOrd="0" presId="urn:microsoft.com/office/officeart/2008/layout/LinedList"/>
    <dgm:cxn modelId="{A8D4F4E0-11B9-8643-A492-1AD4F5D2EBAC}" type="presParOf" srcId="{48774E71-FD5B-E845-A105-7E10929BD251}" destId="{0BDFA040-06B6-7D49-A6FA-98749972EA0D}" srcOrd="0" destOrd="0" presId="urn:microsoft.com/office/officeart/2008/layout/LinedList"/>
    <dgm:cxn modelId="{310FE59F-ECDF-2045-B9DD-740AFF4815F6}" type="presParOf" srcId="{48774E71-FD5B-E845-A105-7E10929BD251}" destId="{630F02C3-691B-1844-A518-45C0CBD8E6B2}" srcOrd="1" destOrd="0" presId="urn:microsoft.com/office/officeart/2008/layout/LinedList"/>
    <dgm:cxn modelId="{5F39F07A-5647-DA4C-8AD3-E4E7ABBD241A}" type="presParOf" srcId="{163322F4-6285-9544-96B9-5ED145A17575}" destId="{E9CF725B-9EE0-864E-8956-44C2212E8FD3}" srcOrd="2" destOrd="0" presId="urn:microsoft.com/office/officeart/2008/layout/LinedList"/>
    <dgm:cxn modelId="{FDF94C97-D8A2-0A4D-BBBA-41822931B4CF}" type="presParOf" srcId="{163322F4-6285-9544-96B9-5ED145A17575}" destId="{B2735832-F86E-384C-B840-4CBFE2E80926}" srcOrd="3" destOrd="0" presId="urn:microsoft.com/office/officeart/2008/layout/LinedList"/>
    <dgm:cxn modelId="{3C19305B-5A04-8E49-997D-F654B15C4070}" type="presParOf" srcId="{B2735832-F86E-384C-B840-4CBFE2E80926}" destId="{E3B5DF92-FDCE-D344-91B9-A4B8F3C87F45}" srcOrd="0" destOrd="0" presId="urn:microsoft.com/office/officeart/2008/layout/LinedList"/>
    <dgm:cxn modelId="{998B945B-6E66-0846-9E7B-A3C6D67209C4}" type="presParOf" srcId="{B2735832-F86E-384C-B840-4CBFE2E80926}" destId="{106C4029-3203-5543-B6EE-EAB6E07ECA31}" srcOrd="1" destOrd="0" presId="urn:microsoft.com/office/officeart/2008/layout/LinedList"/>
    <dgm:cxn modelId="{EACD7C53-C0B6-4D30-B38B-714F18C86438}" type="presParOf" srcId="{163322F4-6285-9544-96B9-5ED145A17575}" destId="{5C71BC5E-C018-488C-8F12-97F244120D88}" srcOrd="4" destOrd="0" presId="urn:microsoft.com/office/officeart/2008/layout/LinedList"/>
    <dgm:cxn modelId="{3485B121-0967-4E1F-965A-1FBF92D1141A}" type="presParOf" srcId="{163322F4-6285-9544-96B9-5ED145A17575}" destId="{DB80C04A-0F00-4737-9882-E2E3043D907D}" srcOrd="5" destOrd="0" presId="urn:microsoft.com/office/officeart/2008/layout/LinedList"/>
    <dgm:cxn modelId="{939E0B20-12FF-4039-B28B-24E43E5C6432}" type="presParOf" srcId="{DB80C04A-0F00-4737-9882-E2E3043D907D}" destId="{E1574643-705B-4A41-A2B7-46DEE6C7C04A}" srcOrd="0" destOrd="0" presId="urn:microsoft.com/office/officeart/2008/layout/LinedList"/>
    <dgm:cxn modelId="{78B2607C-28D6-48F2-ADFD-1A9D173413F0}" type="presParOf" srcId="{DB80C04A-0F00-4737-9882-E2E3043D907D}" destId="{03215E0F-31E8-4391-AE3D-9B8F860F3D23}" srcOrd="1" destOrd="0" presId="urn:microsoft.com/office/officeart/2008/layout/LinedList"/>
    <dgm:cxn modelId="{F922DFAC-3E7F-7547-9D1A-783B0D879BF1}" type="presParOf" srcId="{163322F4-6285-9544-96B9-5ED145A17575}" destId="{5BF16228-65BB-584B-A6F9-7FF7CA395D52}" srcOrd="6" destOrd="0" presId="urn:microsoft.com/office/officeart/2008/layout/LinedList"/>
    <dgm:cxn modelId="{B42AA000-5B14-C24B-94FC-DFAEAACEE40E}" type="presParOf" srcId="{163322F4-6285-9544-96B9-5ED145A17575}" destId="{3F828A64-02BC-284F-8273-9B1A5D19003A}" srcOrd="7" destOrd="0" presId="urn:microsoft.com/office/officeart/2008/layout/LinedList"/>
    <dgm:cxn modelId="{83AC54C8-58A1-954A-9DEB-7B0A981387A6}" type="presParOf" srcId="{3F828A64-02BC-284F-8273-9B1A5D19003A}" destId="{BCCC49B4-8D4B-0E47-B06D-F7383E9D2984}" srcOrd="0" destOrd="0" presId="urn:microsoft.com/office/officeart/2008/layout/LinedList"/>
    <dgm:cxn modelId="{7C50FB54-BED2-154D-AA8B-7ED8B8ED3CF5}" type="presParOf" srcId="{3F828A64-02BC-284F-8273-9B1A5D19003A}" destId="{AB73BFF3-1AAA-A346-B56D-91772DD37062}" srcOrd="1" destOrd="0" presId="urn:microsoft.com/office/officeart/2008/layout/LinedList"/>
    <dgm:cxn modelId="{455D8706-B2B3-BD4C-AC98-D3A0280E9BDB}" type="presParOf" srcId="{163322F4-6285-9544-96B9-5ED145A17575}" destId="{4F630EE6-8D9B-4C47-A341-8EB7F1EFDA4E}" srcOrd="8" destOrd="0" presId="urn:microsoft.com/office/officeart/2008/layout/LinedList"/>
    <dgm:cxn modelId="{957945D1-6203-AF4A-8AB4-78A10A30AD36}" type="presParOf" srcId="{163322F4-6285-9544-96B9-5ED145A17575}" destId="{865C612E-49A1-3A43-A801-CDD559281276}" srcOrd="9" destOrd="0" presId="urn:microsoft.com/office/officeart/2008/layout/LinedList"/>
    <dgm:cxn modelId="{FB46F353-C4AC-E244-81C3-F9489CBF1662}" type="presParOf" srcId="{865C612E-49A1-3A43-A801-CDD559281276}" destId="{E9B7F118-AF12-0843-8C96-5CF2E53B6697}" srcOrd="0" destOrd="0" presId="urn:microsoft.com/office/officeart/2008/layout/LinedList"/>
    <dgm:cxn modelId="{1230CCE8-82D3-1F4D-8F6B-00CB87EED0FE}" type="presParOf" srcId="{865C612E-49A1-3A43-A801-CDD559281276}" destId="{ED63A84F-27AE-4C4A-B564-C7DF6D5FB8F7}" srcOrd="1" destOrd="0" presId="urn:microsoft.com/office/officeart/2008/layout/LinedList"/>
    <dgm:cxn modelId="{401DEA93-E622-C047-BD50-3E222BF33EE9}" type="presParOf" srcId="{163322F4-6285-9544-96B9-5ED145A17575}" destId="{58BF729E-7191-B54D-8232-0A8D56DFF4E1}" srcOrd="10" destOrd="0" presId="urn:microsoft.com/office/officeart/2008/layout/LinedList"/>
    <dgm:cxn modelId="{C77F670A-B5BB-1047-88DC-1285ADFC3AF7}" type="presParOf" srcId="{163322F4-6285-9544-96B9-5ED145A17575}" destId="{AB907097-8FB0-E94A-9AE3-DBA11E003B5F}" srcOrd="11" destOrd="0" presId="urn:microsoft.com/office/officeart/2008/layout/LinedList"/>
    <dgm:cxn modelId="{57B3E68B-DA36-5F47-9B2B-32EFA25BD04A}" type="presParOf" srcId="{AB907097-8FB0-E94A-9AE3-DBA11E003B5F}" destId="{471D7BC9-29A2-604E-8A15-8F4263343C0D}" srcOrd="0" destOrd="0" presId="urn:microsoft.com/office/officeart/2008/layout/LinedList"/>
    <dgm:cxn modelId="{B5B76356-EF77-5448-A45F-AB6E92FE96F6}" type="presParOf" srcId="{AB907097-8FB0-E94A-9AE3-DBA11E003B5F}" destId="{FFA45DDE-43E9-204F-A651-A1DD09772041}" srcOrd="1" destOrd="0" presId="urn:microsoft.com/office/officeart/2008/layout/LinedList"/>
    <dgm:cxn modelId="{C34E3FCE-DA47-5F48-85AA-A34ADA302942}" type="presParOf" srcId="{163322F4-6285-9544-96B9-5ED145A17575}" destId="{CA0C9C5A-E5B5-3D4C-B649-BA20C7593C71}" srcOrd="12" destOrd="0" presId="urn:microsoft.com/office/officeart/2008/layout/LinedList"/>
    <dgm:cxn modelId="{B2AB0F51-EEC2-4843-A455-E87D37F07350}" type="presParOf" srcId="{163322F4-6285-9544-96B9-5ED145A17575}" destId="{50D5CD14-BC6D-174D-B752-85CBE28EEE2C}" srcOrd="13" destOrd="0" presId="urn:microsoft.com/office/officeart/2008/layout/LinedList"/>
    <dgm:cxn modelId="{040BE9AC-68BB-4347-A0DA-C7C5FA66E940}" type="presParOf" srcId="{50D5CD14-BC6D-174D-B752-85CBE28EEE2C}" destId="{15ADD77C-A3E0-3449-9AAA-2FC7D99EE30C}" srcOrd="0" destOrd="0" presId="urn:microsoft.com/office/officeart/2008/layout/LinedList"/>
    <dgm:cxn modelId="{B16DD5D9-82FB-BB40-8494-BF35D52D729F}" type="presParOf" srcId="{50D5CD14-BC6D-174D-B752-85CBE28EEE2C}" destId="{D0E7ECFB-BA39-EF47-97C0-8874397FFE8E}" srcOrd="1" destOrd="0" presId="urn:microsoft.com/office/officeart/2008/layout/LinedList"/>
    <dgm:cxn modelId="{36255E18-1E0B-0D4B-A387-2D2FAC44F165}" type="presParOf" srcId="{163322F4-6285-9544-96B9-5ED145A17575}" destId="{3D4AED72-27A2-6148-AA9C-24A023050906}" srcOrd="14" destOrd="0" presId="urn:microsoft.com/office/officeart/2008/layout/LinedList"/>
    <dgm:cxn modelId="{364AC268-A11F-AE44-92F4-AE0F878016C9}" type="presParOf" srcId="{163322F4-6285-9544-96B9-5ED145A17575}" destId="{CA5BC36D-74DA-A948-B8C5-3B04A336F79C}" srcOrd="15" destOrd="0" presId="urn:microsoft.com/office/officeart/2008/layout/LinedList"/>
    <dgm:cxn modelId="{AB021F75-2F10-C149-BE74-7987B834482E}" type="presParOf" srcId="{CA5BC36D-74DA-A948-B8C5-3B04A336F79C}" destId="{DCDAF5C5-48EE-9447-8839-C2E287014355}" srcOrd="0" destOrd="0" presId="urn:microsoft.com/office/officeart/2008/layout/LinedList"/>
    <dgm:cxn modelId="{787EE686-E577-AA45-B2F1-E95324029E46}" type="presParOf" srcId="{CA5BC36D-74DA-A948-B8C5-3B04A336F79C}" destId="{3C0560C2-660A-134C-AA4D-15D3E35EE19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304E5E-4843-4E9C-98B6-75B0FDCD9C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EDC8D40-25BD-448A-AD9C-318B408FA342}">
      <dgm:prSet/>
      <dgm:spPr/>
      <dgm:t>
        <a:bodyPr/>
        <a:lstStyle/>
        <a:p>
          <a:r>
            <a:rPr lang="en-US" dirty="0"/>
            <a:t>Campus Life (SECA)</a:t>
          </a:r>
        </a:p>
      </dgm:t>
    </dgm:pt>
    <dgm:pt modelId="{A4A3D567-5213-4106-AB72-B4CDCAF208A7}" type="parTrans" cxnId="{DE9BB118-7C48-44E7-8FD9-548E590AC0C0}">
      <dgm:prSet/>
      <dgm:spPr/>
      <dgm:t>
        <a:bodyPr/>
        <a:lstStyle/>
        <a:p>
          <a:endParaRPr lang="en-US"/>
        </a:p>
      </dgm:t>
    </dgm:pt>
    <dgm:pt modelId="{CE658DD7-099E-4361-A589-406ED097C996}" type="sibTrans" cxnId="{DE9BB118-7C48-44E7-8FD9-548E590AC0C0}">
      <dgm:prSet/>
      <dgm:spPr/>
      <dgm:t>
        <a:bodyPr/>
        <a:lstStyle/>
        <a:p>
          <a:endParaRPr lang="en-US"/>
        </a:p>
      </dgm:t>
    </dgm:pt>
    <dgm:pt modelId="{867181C2-D0B6-48E9-B354-8A0601C3CF0F}">
      <dgm:prSet/>
      <dgm:spPr/>
      <dgm:t>
        <a:bodyPr/>
        <a:lstStyle/>
        <a:p>
          <a:r>
            <a:rPr lang="en-US"/>
            <a:t>2</a:t>
          </a:r>
          <a:r>
            <a:rPr lang="en-US" baseline="30000"/>
            <a:t>nd</a:t>
          </a:r>
          <a:r>
            <a:rPr lang="en-US"/>
            <a:t> Floor Ellis Hall, across from Eagle’s Landing</a:t>
          </a:r>
        </a:p>
      </dgm:t>
    </dgm:pt>
    <dgm:pt modelId="{61961566-4B98-47DD-8405-0CAAB54BA977}" type="parTrans" cxnId="{134A1CA2-560B-4D1F-A819-645CA0BDD577}">
      <dgm:prSet/>
      <dgm:spPr/>
      <dgm:t>
        <a:bodyPr/>
        <a:lstStyle/>
        <a:p>
          <a:endParaRPr lang="en-US"/>
        </a:p>
      </dgm:t>
    </dgm:pt>
    <dgm:pt modelId="{CA0B8C4B-A2CE-48CE-BAB1-199F642445DD}" type="sibTrans" cxnId="{134A1CA2-560B-4D1F-A819-645CA0BDD577}">
      <dgm:prSet/>
      <dgm:spPr/>
      <dgm:t>
        <a:bodyPr/>
        <a:lstStyle/>
        <a:p>
          <a:endParaRPr lang="en-US"/>
        </a:p>
      </dgm:t>
    </dgm:pt>
    <dgm:pt modelId="{0FC3F779-F027-4AB8-84E1-BEA4B307F6E5}">
      <dgm:prSet/>
      <dgm:spPr/>
      <dgm:t>
        <a:bodyPr/>
        <a:lstStyle/>
        <a:p>
          <a:r>
            <a:rPr lang="en-US" dirty="0"/>
            <a:t>Email </a:t>
          </a:r>
          <a:r>
            <a:rPr lang="en-US" dirty="0">
              <a:hlinkClick xmlns:r="http://schemas.openxmlformats.org/officeDocument/2006/relationships" r:id="rId1"/>
            </a:rPr>
            <a:t>seca@Juniata.edu</a:t>
          </a:r>
          <a:r>
            <a:rPr lang="en-US" dirty="0"/>
            <a:t> for questions and appointments</a:t>
          </a:r>
        </a:p>
      </dgm:t>
    </dgm:pt>
    <dgm:pt modelId="{06D784B7-9BB1-4082-B73A-C49FC8987AEB}" type="parTrans" cxnId="{CA101F93-6BD0-47B9-BB28-0826C5BB4F89}">
      <dgm:prSet/>
      <dgm:spPr/>
      <dgm:t>
        <a:bodyPr/>
        <a:lstStyle/>
        <a:p>
          <a:endParaRPr lang="en-US"/>
        </a:p>
      </dgm:t>
    </dgm:pt>
    <dgm:pt modelId="{94AFD320-0FE0-408B-A412-BE8CC487BFA1}" type="sibTrans" cxnId="{CA101F93-6BD0-47B9-BB28-0826C5BB4F89}">
      <dgm:prSet/>
      <dgm:spPr/>
      <dgm:t>
        <a:bodyPr/>
        <a:lstStyle/>
        <a:p>
          <a:endParaRPr lang="en-US"/>
        </a:p>
      </dgm:t>
    </dgm:pt>
    <dgm:pt modelId="{F25CDC76-3D55-4024-8D0D-805C1CCE12A0}">
      <dgm:prSet/>
      <dgm:spPr/>
      <dgm:t>
        <a:bodyPr/>
        <a:lstStyle/>
        <a:p>
          <a:r>
            <a:rPr lang="en-US" dirty="0"/>
            <a:t>Bursar’s Counter &amp; Accounting Office</a:t>
          </a:r>
        </a:p>
      </dgm:t>
    </dgm:pt>
    <dgm:pt modelId="{0F8AE18C-8570-4509-A8D8-FC93331ADD6F}" type="parTrans" cxnId="{5C233F75-C1CE-4CF7-9568-9A1FB695C529}">
      <dgm:prSet/>
      <dgm:spPr/>
      <dgm:t>
        <a:bodyPr/>
        <a:lstStyle/>
        <a:p>
          <a:endParaRPr lang="en-US"/>
        </a:p>
      </dgm:t>
    </dgm:pt>
    <dgm:pt modelId="{C60C6791-F886-4064-BA57-0F6E146663FA}" type="sibTrans" cxnId="{5C233F75-C1CE-4CF7-9568-9A1FB695C529}">
      <dgm:prSet/>
      <dgm:spPr/>
      <dgm:t>
        <a:bodyPr/>
        <a:lstStyle/>
        <a:p>
          <a:endParaRPr lang="en-US"/>
        </a:p>
      </dgm:t>
    </dgm:pt>
    <dgm:pt modelId="{BF605441-43B9-4E4A-8329-B111642F5B36}">
      <dgm:prSet/>
      <dgm:spPr/>
      <dgm:t>
        <a:bodyPr/>
        <a:lstStyle/>
        <a:p>
          <a:r>
            <a:rPr lang="en-US" dirty="0"/>
            <a:t>IH Brumbaugh House (17</a:t>
          </a:r>
          <a:r>
            <a:rPr lang="en-US" baseline="30000" dirty="0"/>
            <a:t>th</a:t>
          </a:r>
          <a:r>
            <a:rPr lang="en-US" dirty="0"/>
            <a:t> Street and Mifflin)</a:t>
          </a:r>
        </a:p>
      </dgm:t>
    </dgm:pt>
    <dgm:pt modelId="{4FFA3BA7-FF3B-48E9-93CF-D06D57FD85FA}" type="parTrans" cxnId="{B257828B-06FB-404D-8D9E-C4BB0AF2A27B}">
      <dgm:prSet/>
      <dgm:spPr/>
      <dgm:t>
        <a:bodyPr/>
        <a:lstStyle/>
        <a:p>
          <a:endParaRPr lang="en-US"/>
        </a:p>
      </dgm:t>
    </dgm:pt>
    <dgm:pt modelId="{88685D8B-4BBE-4DB4-8A2B-1C9EA10132F0}" type="sibTrans" cxnId="{B257828B-06FB-404D-8D9E-C4BB0AF2A27B}">
      <dgm:prSet/>
      <dgm:spPr/>
      <dgm:t>
        <a:bodyPr/>
        <a:lstStyle/>
        <a:p>
          <a:endParaRPr lang="en-US"/>
        </a:p>
      </dgm:t>
    </dgm:pt>
    <dgm:pt modelId="{3CB593CD-34BC-41EC-B6D7-BC42B41C80AC}">
      <dgm:prSet/>
      <dgm:spPr/>
      <dgm:t>
        <a:bodyPr/>
        <a:lstStyle/>
        <a:p>
          <a:r>
            <a:rPr lang="en-US" dirty="0"/>
            <a:t>Erika Slocum, Steph Meyers, and Bursar Counter</a:t>
          </a:r>
        </a:p>
      </dgm:t>
    </dgm:pt>
    <dgm:pt modelId="{9AEB37DE-93B0-4550-A161-83BD984C010B}" type="parTrans" cxnId="{2ECBEECE-1910-4CB5-8668-0F47D09287F5}">
      <dgm:prSet/>
      <dgm:spPr/>
      <dgm:t>
        <a:bodyPr/>
        <a:lstStyle/>
        <a:p>
          <a:endParaRPr lang="en-US"/>
        </a:p>
      </dgm:t>
    </dgm:pt>
    <dgm:pt modelId="{0741BDCC-118C-4892-8B2E-1B4EECEB55D8}" type="sibTrans" cxnId="{2ECBEECE-1910-4CB5-8668-0F47D09287F5}">
      <dgm:prSet/>
      <dgm:spPr/>
      <dgm:t>
        <a:bodyPr/>
        <a:lstStyle/>
        <a:p>
          <a:endParaRPr lang="en-US"/>
        </a:p>
      </dgm:t>
    </dgm:pt>
    <dgm:pt modelId="{A2C08078-A6CF-4F0B-A13B-AE2DA4940D0B}">
      <dgm:prSet/>
      <dgm:spPr/>
      <dgm:t>
        <a:bodyPr/>
        <a:lstStyle/>
        <a:p>
          <a:r>
            <a:rPr lang="en-US"/>
            <a:t>10am – 3pm, M-F</a:t>
          </a:r>
        </a:p>
      </dgm:t>
    </dgm:pt>
    <dgm:pt modelId="{CF66072C-FADA-4EA5-8C18-B164ED292925}" type="parTrans" cxnId="{A323BBE1-529B-476D-82EA-9753B71EFFA3}">
      <dgm:prSet/>
      <dgm:spPr/>
      <dgm:t>
        <a:bodyPr/>
        <a:lstStyle/>
        <a:p>
          <a:endParaRPr lang="en-US"/>
        </a:p>
      </dgm:t>
    </dgm:pt>
    <dgm:pt modelId="{229EF519-4558-4A49-B468-AC480B45FB7D}" type="sibTrans" cxnId="{A323BBE1-529B-476D-82EA-9753B71EFFA3}">
      <dgm:prSet/>
      <dgm:spPr/>
      <dgm:t>
        <a:bodyPr/>
        <a:lstStyle/>
        <a:p>
          <a:endParaRPr lang="en-US"/>
        </a:p>
      </dgm:t>
    </dgm:pt>
    <dgm:pt modelId="{1FD441FB-0D26-B740-8DB8-9AEA6A2FF1BF}" type="pres">
      <dgm:prSet presAssocID="{D8304E5E-4843-4E9C-98B6-75B0FDCD9C37}" presName="linear" presStyleCnt="0">
        <dgm:presLayoutVars>
          <dgm:animLvl val="lvl"/>
          <dgm:resizeHandles val="exact"/>
        </dgm:presLayoutVars>
      </dgm:prSet>
      <dgm:spPr/>
    </dgm:pt>
    <dgm:pt modelId="{056F43BA-3F33-A440-8475-DE1CEF94388F}" type="pres">
      <dgm:prSet presAssocID="{6EDC8D40-25BD-448A-AD9C-318B408FA34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2E9F6F5-5364-2F44-A01F-9EDBC2C3F14E}" type="pres">
      <dgm:prSet presAssocID="{6EDC8D40-25BD-448A-AD9C-318B408FA342}" presName="childText" presStyleLbl="revTx" presStyleIdx="0" presStyleCnt="2">
        <dgm:presLayoutVars>
          <dgm:bulletEnabled val="1"/>
        </dgm:presLayoutVars>
      </dgm:prSet>
      <dgm:spPr/>
    </dgm:pt>
    <dgm:pt modelId="{40E043AC-40E2-664D-8286-F2947D9C5AE9}" type="pres">
      <dgm:prSet presAssocID="{F25CDC76-3D55-4024-8D0D-805C1CCE12A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420D26A-3A9B-F942-9B59-602629762385}" type="pres">
      <dgm:prSet presAssocID="{F25CDC76-3D55-4024-8D0D-805C1CCE12A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E9BB118-7C48-44E7-8FD9-548E590AC0C0}" srcId="{D8304E5E-4843-4E9C-98B6-75B0FDCD9C37}" destId="{6EDC8D40-25BD-448A-AD9C-318B408FA342}" srcOrd="0" destOrd="0" parTransId="{A4A3D567-5213-4106-AB72-B4CDCAF208A7}" sibTransId="{CE658DD7-099E-4361-A589-406ED097C996}"/>
    <dgm:cxn modelId="{FA1F041D-AF1D-664A-9B35-4E6973B3ED7B}" type="presOf" srcId="{F25CDC76-3D55-4024-8D0D-805C1CCE12A0}" destId="{40E043AC-40E2-664D-8286-F2947D9C5AE9}" srcOrd="0" destOrd="0" presId="urn:microsoft.com/office/officeart/2005/8/layout/vList2"/>
    <dgm:cxn modelId="{027A3D57-246C-B44C-9158-975C096EE1E5}" type="presOf" srcId="{6EDC8D40-25BD-448A-AD9C-318B408FA342}" destId="{056F43BA-3F33-A440-8475-DE1CEF94388F}" srcOrd="0" destOrd="0" presId="urn:microsoft.com/office/officeart/2005/8/layout/vList2"/>
    <dgm:cxn modelId="{661FE858-1D60-504C-9096-B86C457001BA}" type="presOf" srcId="{867181C2-D0B6-48E9-B354-8A0601C3CF0F}" destId="{E2E9F6F5-5364-2F44-A01F-9EDBC2C3F14E}" srcOrd="0" destOrd="0" presId="urn:microsoft.com/office/officeart/2005/8/layout/vList2"/>
    <dgm:cxn modelId="{6B89105F-8E98-734B-BA9A-92B7E6C9A352}" type="presOf" srcId="{D8304E5E-4843-4E9C-98B6-75B0FDCD9C37}" destId="{1FD441FB-0D26-B740-8DB8-9AEA6A2FF1BF}" srcOrd="0" destOrd="0" presId="urn:microsoft.com/office/officeart/2005/8/layout/vList2"/>
    <dgm:cxn modelId="{5FC7A874-C71F-834D-BCA8-F963316EA4B9}" type="presOf" srcId="{3CB593CD-34BC-41EC-B6D7-BC42B41C80AC}" destId="{5420D26A-3A9B-F942-9B59-602629762385}" srcOrd="0" destOrd="1" presId="urn:microsoft.com/office/officeart/2005/8/layout/vList2"/>
    <dgm:cxn modelId="{5C233F75-C1CE-4CF7-9568-9A1FB695C529}" srcId="{D8304E5E-4843-4E9C-98B6-75B0FDCD9C37}" destId="{F25CDC76-3D55-4024-8D0D-805C1CCE12A0}" srcOrd="1" destOrd="0" parTransId="{0F8AE18C-8570-4509-A8D8-FC93331ADD6F}" sibTransId="{C60C6791-F886-4064-BA57-0F6E146663FA}"/>
    <dgm:cxn modelId="{B257828B-06FB-404D-8D9E-C4BB0AF2A27B}" srcId="{F25CDC76-3D55-4024-8D0D-805C1CCE12A0}" destId="{BF605441-43B9-4E4A-8329-B111642F5B36}" srcOrd="0" destOrd="0" parTransId="{4FFA3BA7-FF3B-48E9-93CF-D06D57FD85FA}" sibTransId="{88685D8B-4BBE-4DB4-8A2B-1C9EA10132F0}"/>
    <dgm:cxn modelId="{CA101F93-6BD0-47B9-BB28-0826C5BB4F89}" srcId="{6EDC8D40-25BD-448A-AD9C-318B408FA342}" destId="{0FC3F779-F027-4AB8-84E1-BEA4B307F6E5}" srcOrd="1" destOrd="0" parTransId="{06D784B7-9BB1-4082-B73A-C49FC8987AEB}" sibTransId="{94AFD320-0FE0-408B-A412-BE8CC487BFA1}"/>
    <dgm:cxn modelId="{134A1CA2-560B-4D1F-A819-645CA0BDD577}" srcId="{6EDC8D40-25BD-448A-AD9C-318B408FA342}" destId="{867181C2-D0B6-48E9-B354-8A0601C3CF0F}" srcOrd="0" destOrd="0" parTransId="{61961566-4B98-47DD-8405-0CAAB54BA977}" sibTransId="{CA0B8C4B-A2CE-48CE-BAB1-199F642445DD}"/>
    <dgm:cxn modelId="{71B2F8C1-E5E5-4946-BF0A-BF67466DCEAB}" type="presOf" srcId="{0FC3F779-F027-4AB8-84E1-BEA4B307F6E5}" destId="{E2E9F6F5-5364-2F44-A01F-9EDBC2C3F14E}" srcOrd="0" destOrd="1" presId="urn:microsoft.com/office/officeart/2005/8/layout/vList2"/>
    <dgm:cxn modelId="{2ECBEECE-1910-4CB5-8668-0F47D09287F5}" srcId="{F25CDC76-3D55-4024-8D0D-805C1CCE12A0}" destId="{3CB593CD-34BC-41EC-B6D7-BC42B41C80AC}" srcOrd="1" destOrd="0" parTransId="{9AEB37DE-93B0-4550-A161-83BD984C010B}" sibTransId="{0741BDCC-118C-4892-8B2E-1B4EECEB55D8}"/>
    <dgm:cxn modelId="{ECD96DD3-FC5E-9544-912C-9C758DF499E2}" type="presOf" srcId="{BF605441-43B9-4E4A-8329-B111642F5B36}" destId="{5420D26A-3A9B-F942-9B59-602629762385}" srcOrd="0" destOrd="0" presId="urn:microsoft.com/office/officeart/2005/8/layout/vList2"/>
    <dgm:cxn modelId="{5C155AD6-0E5B-4141-AF10-F19520F4F1A2}" type="presOf" srcId="{A2C08078-A6CF-4F0B-A13B-AE2DA4940D0B}" destId="{5420D26A-3A9B-F942-9B59-602629762385}" srcOrd="0" destOrd="2" presId="urn:microsoft.com/office/officeart/2005/8/layout/vList2"/>
    <dgm:cxn modelId="{A323BBE1-529B-476D-82EA-9753B71EFFA3}" srcId="{F25CDC76-3D55-4024-8D0D-805C1CCE12A0}" destId="{A2C08078-A6CF-4F0B-A13B-AE2DA4940D0B}" srcOrd="2" destOrd="0" parTransId="{CF66072C-FADA-4EA5-8C18-B164ED292925}" sibTransId="{229EF519-4558-4A49-B468-AC480B45FB7D}"/>
    <dgm:cxn modelId="{BC247C5E-39CF-3E42-BCCC-F8F32644F1B0}" type="presParOf" srcId="{1FD441FB-0D26-B740-8DB8-9AEA6A2FF1BF}" destId="{056F43BA-3F33-A440-8475-DE1CEF94388F}" srcOrd="0" destOrd="0" presId="urn:microsoft.com/office/officeart/2005/8/layout/vList2"/>
    <dgm:cxn modelId="{7B84EA03-79EC-6C4D-816F-F125BCDF30B4}" type="presParOf" srcId="{1FD441FB-0D26-B740-8DB8-9AEA6A2FF1BF}" destId="{E2E9F6F5-5364-2F44-A01F-9EDBC2C3F14E}" srcOrd="1" destOrd="0" presId="urn:microsoft.com/office/officeart/2005/8/layout/vList2"/>
    <dgm:cxn modelId="{0F156FF2-4DC7-604F-9A6B-54E439F5E3CD}" type="presParOf" srcId="{1FD441FB-0D26-B740-8DB8-9AEA6A2FF1BF}" destId="{40E043AC-40E2-664D-8286-F2947D9C5AE9}" srcOrd="2" destOrd="0" presId="urn:microsoft.com/office/officeart/2005/8/layout/vList2"/>
    <dgm:cxn modelId="{1C631419-1325-7E47-B8E7-008D97FE1487}" type="presParOf" srcId="{1FD441FB-0D26-B740-8DB8-9AEA6A2FF1BF}" destId="{5420D26A-3A9B-F942-9B59-60262976238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0481C7-A194-4C4E-BDA9-2739ECFC44D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B93703B-2EB1-4100-8550-BE37DA8901BF}">
      <dgm:prSet/>
      <dgm:spPr/>
      <dgm:t>
        <a:bodyPr/>
        <a:lstStyle/>
        <a:p>
          <a:r>
            <a:rPr lang="en-US"/>
            <a:t>Equipment deemed necessary for the safety of participants and owned by the club must remain up to industry standards.</a:t>
          </a:r>
        </a:p>
      </dgm:t>
    </dgm:pt>
    <dgm:pt modelId="{4581F098-48A5-4FD9-B882-1EF447A6DB34}" type="parTrans" cxnId="{B0289572-EC44-45C7-B10F-58A754D9AD34}">
      <dgm:prSet/>
      <dgm:spPr/>
      <dgm:t>
        <a:bodyPr/>
        <a:lstStyle/>
        <a:p>
          <a:endParaRPr lang="en-US"/>
        </a:p>
      </dgm:t>
    </dgm:pt>
    <dgm:pt modelId="{08B8055A-8ED7-437D-8219-3B42C09248B0}" type="sibTrans" cxnId="{B0289572-EC44-45C7-B10F-58A754D9AD34}">
      <dgm:prSet/>
      <dgm:spPr/>
      <dgm:t>
        <a:bodyPr/>
        <a:lstStyle/>
        <a:p>
          <a:endParaRPr lang="en-US"/>
        </a:p>
      </dgm:t>
    </dgm:pt>
    <dgm:pt modelId="{C2CD5B1B-D8A6-46E1-9747-BD734DED6ABF}">
      <dgm:prSet/>
      <dgm:spPr/>
      <dgm:t>
        <a:bodyPr/>
        <a:lstStyle/>
        <a:p>
          <a:r>
            <a:rPr lang="en-US" dirty="0"/>
            <a:t>SECA may work with your club to schedule annual inspections of your equipment to ensure its compliance. </a:t>
          </a:r>
        </a:p>
      </dgm:t>
    </dgm:pt>
    <dgm:pt modelId="{F22A088F-71D2-499D-95C5-94983D22C4A0}" type="parTrans" cxnId="{093A2C03-EBC6-4C96-9BD7-B9352D7DB648}">
      <dgm:prSet/>
      <dgm:spPr/>
      <dgm:t>
        <a:bodyPr/>
        <a:lstStyle/>
        <a:p>
          <a:endParaRPr lang="en-US"/>
        </a:p>
      </dgm:t>
    </dgm:pt>
    <dgm:pt modelId="{DF5D4D82-6C4C-40C7-85BC-D0DEEBB32E23}" type="sibTrans" cxnId="{093A2C03-EBC6-4C96-9BD7-B9352D7DB648}">
      <dgm:prSet/>
      <dgm:spPr/>
      <dgm:t>
        <a:bodyPr/>
        <a:lstStyle/>
        <a:p>
          <a:endParaRPr lang="en-US"/>
        </a:p>
      </dgm:t>
    </dgm:pt>
    <dgm:pt modelId="{AB36C993-56A1-4AF2-9879-E8BF1AE31809}" type="pres">
      <dgm:prSet presAssocID="{190481C7-A194-4C4E-BDA9-2739ECFC44D9}" presName="root" presStyleCnt="0">
        <dgm:presLayoutVars>
          <dgm:dir/>
          <dgm:resizeHandles val="exact"/>
        </dgm:presLayoutVars>
      </dgm:prSet>
      <dgm:spPr/>
    </dgm:pt>
    <dgm:pt modelId="{104C4039-0369-440E-A691-40CFA56B4179}" type="pres">
      <dgm:prSet presAssocID="{FB93703B-2EB1-4100-8550-BE37DA8901BF}" presName="compNode" presStyleCnt="0"/>
      <dgm:spPr/>
    </dgm:pt>
    <dgm:pt modelId="{6C9F502A-A127-4AE5-A22F-A3084D1E0DE9}" type="pres">
      <dgm:prSet presAssocID="{FB93703B-2EB1-4100-8550-BE37DA8901BF}" presName="bgRect" presStyleLbl="bgShp" presStyleIdx="0" presStyleCnt="2"/>
      <dgm:spPr/>
    </dgm:pt>
    <dgm:pt modelId="{AB2F452D-FEB9-4083-AF2A-74105E93482E}" type="pres">
      <dgm:prSet presAssocID="{FB93703B-2EB1-4100-8550-BE37DA8901B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7EC8C903-EE14-4642-9EB9-4FF4CF870436}" type="pres">
      <dgm:prSet presAssocID="{FB93703B-2EB1-4100-8550-BE37DA8901BF}" presName="spaceRect" presStyleCnt="0"/>
      <dgm:spPr/>
    </dgm:pt>
    <dgm:pt modelId="{60852905-1DB1-48EB-980B-787F1ECB1591}" type="pres">
      <dgm:prSet presAssocID="{FB93703B-2EB1-4100-8550-BE37DA8901BF}" presName="parTx" presStyleLbl="revTx" presStyleIdx="0" presStyleCnt="2">
        <dgm:presLayoutVars>
          <dgm:chMax val="0"/>
          <dgm:chPref val="0"/>
        </dgm:presLayoutVars>
      </dgm:prSet>
      <dgm:spPr/>
    </dgm:pt>
    <dgm:pt modelId="{0182A183-9639-4CD3-B9A6-E1602A3AAB6F}" type="pres">
      <dgm:prSet presAssocID="{08B8055A-8ED7-437D-8219-3B42C09248B0}" presName="sibTrans" presStyleCnt="0"/>
      <dgm:spPr/>
    </dgm:pt>
    <dgm:pt modelId="{D6789410-9F5B-413D-A7F9-A413378FC599}" type="pres">
      <dgm:prSet presAssocID="{C2CD5B1B-D8A6-46E1-9747-BD734DED6ABF}" presName="compNode" presStyleCnt="0"/>
      <dgm:spPr/>
    </dgm:pt>
    <dgm:pt modelId="{653746E6-97EF-4CA4-A1F5-DD7533CB2DBA}" type="pres">
      <dgm:prSet presAssocID="{C2CD5B1B-D8A6-46E1-9747-BD734DED6ABF}" presName="bgRect" presStyleLbl="bgShp" presStyleIdx="1" presStyleCnt="2"/>
      <dgm:spPr/>
    </dgm:pt>
    <dgm:pt modelId="{8D20DCE5-28D9-4ECC-A7E6-88AA3FA76A83}" type="pres">
      <dgm:prSet presAssocID="{C2CD5B1B-D8A6-46E1-9747-BD734DED6AB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16AAD640-7FE7-478F-A433-A6F90221FE57}" type="pres">
      <dgm:prSet presAssocID="{C2CD5B1B-D8A6-46E1-9747-BD734DED6ABF}" presName="spaceRect" presStyleCnt="0"/>
      <dgm:spPr/>
    </dgm:pt>
    <dgm:pt modelId="{926E168B-FD60-46D0-B628-2B05E3F4C768}" type="pres">
      <dgm:prSet presAssocID="{C2CD5B1B-D8A6-46E1-9747-BD734DED6AB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93A2C03-EBC6-4C96-9BD7-B9352D7DB648}" srcId="{190481C7-A194-4C4E-BDA9-2739ECFC44D9}" destId="{C2CD5B1B-D8A6-46E1-9747-BD734DED6ABF}" srcOrd="1" destOrd="0" parTransId="{F22A088F-71D2-499D-95C5-94983D22C4A0}" sibTransId="{DF5D4D82-6C4C-40C7-85BC-D0DEEBB32E23}"/>
    <dgm:cxn modelId="{B0289572-EC44-45C7-B10F-58A754D9AD34}" srcId="{190481C7-A194-4C4E-BDA9-2739ECFC44D9}" destId="{FB93703B-2EB1-4100-8550-BE37DA8901BF}" srcOrd="0" destOrd="0" parTransId="{4581F098-48A5-4FD9-B882-1EF447A6DB34}" sibTransId="{08B8055A-8ED7-437D-8219-3B42C09248B0}"/>
    <dgm:cxn modelId="{7651D889-060E-4C3C-BBF8-9875CAE3B8A8}" type="presOf" srcId="{190481C7-A194-4C4E-BDA9-2739ECFC44D9}" destId="{AB36C993-56A1-4AF2-9879-E8BF1AE31809}" srcOrd="0" destOrd="0" presId="urn:microsoft.com/office/officeart/2018/2/layout/IconVerticalSolidList"/>
    <dgm:cxn modelId="{9B95C3B3-639C-464E-B0BE-F6C90443AF48}" type="presOf" srcId="{C2CD5B1B-D8A6-46E1-9747-BD734DED6ABF}" destId="{926E168B-FD60-46D0-B628-2B05E3F4C768}" srcOrd="0" destOrd="0" presId="urn:microsoft.com/office/officeart/2018/2/layout/IconVerticalSolidList"/>
    <dgm:cxn modelId="{AE5450F2-BD20-42E9-A1AD-2F43C466C6A8}" type="presOf" srcId="{FB93703B-2EB1-4100-8550-BE37DA8901BF}" destId="{60852905-1DB1-48EB-980B-787F1ECB1591}" srcOrd="0" destOrd="0" presId="urn:microsoft.com/office/officeart/2018/2/layout/IconVerticalSolidList"/>
    <dgm:cxn modelId="{A94DE30C-3E73-4054-AF31-2AF448878712}" type="presParOf" srcId="{AB36C993-56A1-4AF2-9879-E8BF1AE31809}" destId="{104C4039-0369-440E-A691-40CFA56B4179}" srcOrd="0" destOrd="0" presId="urn:microsoft.com/office/officeart/2018/2/layout/IconVerticalSolidList"/>
    <dgm:cxn modelId="{C4D38C24-5252-41A4-ACA6-810FD5BE9D85}" type="presParOf" srcId="{104C4039-0369-440E-A691-40CFA56B4179}" destId="{6C9F502A-A127-4AE5-A22F-A3084D1E0DE9}" srcOrd="0" destOrd="0" presId="urn:microsoft.com/office/officeart/2018/2/layout/IconVerticalSolidList"/>
    <dgm:cxn modelId="{5E35F283-35B4-40BB-BBEA-D4949D7AB81A}" type="presParOf" srcId="{104C4039-0369-440E-A691-40CFA56B4179}" destId="{AB2F452D-FEB9-4083-AF2A-74105E93482E}" srcOrd="1" destOrd="0" presId="urn:microsoft.com/office/officeart/2018/2/layout/IconVerticalSolidList"/>
    <dgm:cxn modelId="{9EB00E4B-57C9-4A0C-BD3C-7DFEC2E8A5C3}" type="presParOf" srcId="{104C4039-0369-440E-A691-40CFA56B4179}" destId="{7EC8C903-EE14-4642-9EB9-4FF4CF870436}" srcOrd="2" destOrd="0" presId="urn:microsoft.com/office/officeart/2018/2/layout/IconVerticalSolidList"/>
    <dgm:cxn modelId="{B87D1DFB-D5CB-45AC-9C09-D8B7D4BF4096}" type="presParOf" srcId="{104C4039-0369-440E-A691-40CFA56B4179}" destId="{60852905-1DB1-48EB-980B-787F1ECB1591}" srcOrd="3" destOrd="0" presId="urn:microsoft.com/office/officeart/2018/2/layout/IconVerticalSolidList"/>
    <dgm:cxn modelId="{5FA95071-67A9-4B03-92D4-8C17E9E7BDF8}" type="presParOf" srcId="{AB36C993-56A1-4AF2-9879-E8BF1AE31809}" destId="{0182A183-9639-4CD3-B9A6-E1602A3AAB6F}" srcOrd="1" destOrd="0" presId="urn:microsoft.com/office/officeart/2018/2/layout/IconVerticalSolidList"/>
    <dgm:cxn modelId="{8B3CE106-9B7D-4F35-831F-34415BA569EF}" type="presParOf" srcId="{AB36C993-56A1-4AF2-9879-E8BF1AE31809}" destId="{D6789410-9F5B-413D-A7F9-A413378FC599}" srcOrd="2" destOrd="0" presId="urn:microsoft.com/office/officeart/2018/2/layout/IconVerticalSolidList"/>
    <dgm:cxn modelId="{4178924D-A0B2-4370-9B2C-36E5D0EE1523}" type="presParOf" srcId="{D6789410-9F5B-413D-A7F9-A413378FC599}" destId="{653746E6-97EF-4CA4-A1F5-DD7533CB2DBA}" srcOrd="0" destOrd="0" presId="urn:microsoft.com/office/officeart/2018/2/layout/IconVerticalSolidList"/>
    <dgm:cxn modelId="{CF71E554-19F0-4F62-9197-B82F4EC6F615}" type="presParOf" srcId="{D6789410-9F5B-413D-A7F9-A413378FC599}" destId="{8D20DCE5-28D9-4ECC-A7E6-88AA3FA76A83}" srcOrd="1" destOrd="0" presId="urn:microsoft.com/office/officeart/2018/2/layout/IconVerticalSolidList"/>
    <dgm:cxn modelId="{EF5E5E6C-011E-43FC-8CEF-E70212A8620F}" type="presParOf" srcId="{D6789410-9F5B-413D-A7F9-A413378FC599}" destId="{16AAD640-7FE7-478F-A433-A6F90221FE57}" srcOrd="2" destOrd="0" presId="urn:microsoft.com/office/officeart/2018/2/layout/IconVerticalSolidList"/>
    <dgm:cxn modelId="{6CD90942-AE6E-40C9-9569-753C67CF9CD5}" type="presParOf" srcId="{D6789410-9F5B-413D-A7F9-A413378FC599}" destId="{926E168B-FD60-46D0-B628-2B05E3F4C76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E059A1-777C-4A99-9C29-2C876EFB17F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CEA9E691-03F2-45A6-AD7D-1EE11F2225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Club Recruitment</a:t>
          </a:r>
        </a:p>
      </dgm:t>
    </dgm:pt>
    <dgm:pt modelId="{77C2E160-18C5-4541-935D-FEF19076D825}" type="parTrans" cxnId="{427DCE26-78BA-49AE-AC0F-824E03D0AF66}">
      <dgm:prSet/>
      <dgm:spPr/>
      <dgm:t>
        <a:bodyPr/>
        <a:lstStyle/>
        <a:p>
          <a:endParaRPr lang="en-US"/>
        </a:p>
      </dgm:t>
    </dgm:pt>
    <dgm:pt modelId="{B3C2691C-EE4D-4051-8499-EF34571656C6}" type="sibTrans" cxnId="{427DCE26-78BA-49AE-AC0F-824E03D0AF66}">
      <dgm:prSet/>
      <dgm:spPr/>
      <dgm:t>
        <a:bodyPr/>
        <a:lstStyle/>
        <a:p>
          <a:endParaRPr lang="en-US"/>
        </a:p>
      </dgm:t>
    </dgm:pt>
    <dgm:pt modelId="{45880EF1-E263-4EA1-B612-1488C1915C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Event Planning 101 &amp; Effective Marketing</a:t>
          </a:r>
        </a:p>
      </dgm:t>
    </dgm:pt>
    <dgm:pt modelId="{7DD1EA54-1172-43DD-B339-DA2AB40AED03}" type="parTrans" cxnId="{89290C47-E52A-420C-9A16-3F73BF123881}">
      <dgm:prSet/>
      <dgm:spPr/>
      <dgm:t>
        <a:bodyPr/>
        <a:lstStyle/>
        <a:p>
          <a:endParaRPr lang="en-US"/>
        </a:p>
      </dgm:t>
    </dgm:pt>
    <dgm:pt modelId="{D7FF4A9C-33A2-4D2F-93FF-EEC3340A68CD}" type="sibTrans" cxnId="{89290C47-E52A-420C-9A16-3F73BF123881}">
      <dgm:prSet/>
      <dgm:spPr/>
      <dgm:t>
        <a:bodyPr/>
        <a:lstStyle/>
        <a:p>
          <a:endParaRPr lang="en-US"/>
        </a:p>
      </dgm:t>
    </dgm:pt>
    <dgm:pt modelId="{B1D025E8-B0C7-4D68-A814-8DB730BFC74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Working with Your Advisor </a:t>
          </a:r>
        </a:p>
      </dgm:t>
    </dgm:pt>
    <dgm:pt modelId="{C8E01FF4-F8B0-4C35-9C03-96B44BF4D8FE}" type="parTrans" cxnId="{4699EC3C-5EEF-47B7-95FC-2815B4C7197D}">
      <dgm:prSet/>
      <dgm:spPr/>
      <dgm:t>
        <a:bodyPr/>
        <a:lstStyle/>
        <a:p>
          <a:endParaRPr lang="en-US"/>
        </a:p>
      </dgm:t>
    </dgm:pt>
    <dgm:pt modelId="{3D891BA1-DA75-4405-B66D-3E2B87BF0E51}" type="sibTrans" cxnId="{4699EC3C-5EEF-47B7-95FC-2815B4C7197D}">
      <dgm:prSet/>
      <dgm:spPr/>
      <dgm:t>
        <a:bodyPr/>
        <a:lstStyle/>
        <a:p>
          <a:endParaRPr lang="en-US"/>
        </a:p>
      </dgm:t>
    </dgm:pt>
    <dgm:pt modelId="{FBA16C53-6BC8-48BC-A494-8555A78759F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Traveling Off-Campus</a:t>
          </a:r>
        </a:p>
      </dgm:t>
    </dgm:pt>
    <dgm:pt modelId="{4AFD6E84-C430-4565-AD22-5A702BE32878}" type="parTrans" cxnId="{ABBC737D-3D8B-4735-A8AD-B620F3DEE905}">
      <dgm:prSet/>
      <dgm:spPr/>
      <dgm:t>
        <a:bodyPr/>
        <a:lstStyle/>
        <a:p>
          <a:endParaRPr lang="en-US"/>
        </a:p>
      </dgm:t>
    </dgm:pt>
    <dgm:pt modelId="{EC0B4397-23B1-479D-AA44-E18012D975D0}" type="sibTrans" cxnId="{ABBC737D-3D8B-4735-A8AD-B620F3DEE905}">
      <dgm:prSet/>
      <dgm:spPr/>
      <dgm:t>
        <a:bodyPr/>
        <a:lstStyle/>
        <a:p>
          <a:endParaRPr lang="en-US"/>
        </a:p>
      </dgm:t>
    </dgm:pt>
    <dgm:pt modelId="{44207387-F117-4BDD-86E7-0C03D26609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How to Effectively Transition your Club</a:t>
          </a:r>
        </a:p>
      </dgm:t>
    </dgm:pt>
    <dgm:pt modelId="{809142B2-E722-4555-8A5D-4809349643EC}" type="parTrans" cxnId="{D7645C72-8685-463E-8BD6-02F29EC49766}">
      <dgm:prSet/>
      <dgm:spPr/>
      <dgm:t>
        <a:bodyPr/>
        <a:lstStyle/>
        <a:p>
          <a:endParaRPr lang="en-US"/>
        </a:p>
      </dgm:t>
    </dgm:pt>
    <dgm:pt modelId="{DC0DA823-28C2-47B3-A4F6-C8058129D8AF}" type="sibTrans" cxnId="{D7645C72-8685-463E-8BD6-02F29EC49766}">
      <dgm:prSet/>
      <dgm:spPr/>
      <dgm:t>
        <a:bodyPr/>
        <a:lstStyle/>
        <a:p>
          <a:endParaRPr lang="en-US"/>
        </a:p>
      </dgm:t>
    </dgm:pt>
    <dgm:pt modelId="{C1FA9FFF-F71E-4DB1-8477-2A5819F08220}" type="pres">
      <dgm:prSet presAssocID="{C2E059A1-777C-4A99-9C29-2C876EFB17FC}" presName="root" presStyleCnt="0">
        <dgm:presLayoutVars>
          <dgm:dir/>
          <dgm:resizeHandles val="exact"/>
        </dgm:presLayoutVars>
      </dgm:prSet>
      <dgm:spPr/>
    </dgm:pt>
    <dgm:pt modelId="{7CD8AC4A-019B-41B1-B4F0-487353BB2246}" type="pres">
      <dgm:prSet presAssocID="{CEA9E691-03F2-45A6-AD7D-1EE11F22255F}" presName="compNode" presStyleCnt="0"/>
      <dgm:spPr/>
    </dgm:pt>
    <dgm:pt modelId="{163A4A9C-C28D-46C7-AE2A-8D63AC66A9CC}" type="pres">
      <dgm:prSet presAssocID="{CEA9E691-03F2-45A6-AD7D-1EE11F22255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45164E5D-B9A6-4288-9331-812A9D1ACC3C}" type="pres">
      <dgm:prSet presAssocID="{CEA9E691-03F2-45A6-AD7D-1EE11F22255F}" presName="spaceRect" presStyleCnt="0"/>
      <dgm:spPr/>
    </dgm:pt>
    <dgm:pt modelId="{2A1ED9FC-9F86-45AD-A4A7-3F6522B60BAA}" type="pres">
      <dgm:prSet presAssocID="{CEA9E691-03F2-45A6-AD7D-1EE11F22255F}" presName="textRect" presStyleLbl="revTx" presStyleIdx="0" presStyleCnt="5">
        <dgm:presLayoutVars>
          <dgm:chMax val="1"/>
          <dgm:chPref val="1"/>
        </dgm:presLayoutVars>
      </dgm:prSet>
      <dgm:spPr/>
    </dgm:pt>
    <dgm:pt modelId="{FCBB2A8C-2D81-407B-A305-37F0D546FEE6}" type="pres">
      <dgm:prSet presAssocID="{B3C2691C-EE4D-4051-8499-EF34571656C6}" presName="sibTrans" presStyleCnt="0"/>
      <dgm:spPr/>
    </dgm:pt>
    <dgm:pt modelId="{D67693C5-F72F-4A22-872A-B43C21AFE171}" type="pres">
      <dgm:prSet presAssocID="{45880EF1-E263-4EA1-B612-1488C1915CFF}" presName="compNode" presStyleCnt="0"/>
      <dgm:spPr/>
    </dgm:pt>
    <dgm:pt modelId="{E0E2369D-EB8C-4F05-B4AE-D6BC8EEFAD32}" type="pres">
      <dgm:prSet presAssocID="{45880EF1-E263-4EA1-B612-1488C1915CF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35FA8BE8-8793-47F4-9EE2-4EEBF9789664}" type="pres">
      <dgm:prSet presAssocID="{45880EF1-E263-4EA1-B612-1488C1915CFF}" presName="spaceRect" presStyleCnt="0"/>
      <dgm:spPr/>
    </dgm:pt>
    <dgm:pt modelId="{DFEAAAD8-494A-49ED-8F74-78B904524096}" type="pres">
      <dgm:prSet presAssocID="{45880EF1-E263-4EA1-B612-1488C1915CFF}" presName="textRect" presStyleLbl="revTx" presStyleIdx="1" presStyleCnt="5">
        <dgm:presLayoutVars>
          <dgm:chMax val="1"/>
          <dgm:chPref val="1"/>
        </dgm:presLayoutVars>
      </dgm:prSet>
      <dgm:spPr/>
    </dgm:pt>
    <dgm:pt modelId="{68C2D6FA-4D08-4407-B69B-BAFDBC3E43EC}" type="pres">
      <dgm:prSet presAssocID="{D7FF4A9C-33A2-4D2F-93FF-EEC3340A68CD}" presName="sibTrans" presStyleCnt="0"/>
      <dgm:spPr/>
    </dgm:pt>
    <dgm:pt modelId="{2A9A86D9-2E62-4376-A450-6C12DA2EF557}" type="pres">
      <dgm:prSet presAssocID="{B1D025E8-B0C7-4D68-A814-8DB730BFC74E}" presName="compNode" presStyleCnt="0"/>
      <dgm:spPr/>
    </dgm:pt>
    <dgm:pt modelId="{61B9CECE-4407-4E8A-ABD1-8C45511CA93A}" type="pres">
      <dgm:prSet presAssocID="{B1D025E8-B0C7-4D68-A814-8DB730BFC74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18968DEE-A934-4B90-8F79-E1B65F0217A7}" type="pres">
      <dgm:prSet presAssocID="{B1D025E8-B0C7-4D68-A814-8DB730BFC74E}" presName="spaceRect" presStyleCnt="0"/>
      <dgm:spPr/>
    </dgm:pt>
    <dgm:pt modelId="{4BEF46E9-68B3-4516-A655-931F00FD76B0}" type="pres">
      <dgm:prSet presAssocID="{B1D025E8-B0C7-4D68-A814-8DB730BFC74E}" presName="textRect" presStyleLbl="revTx" presStyleIdx="2" presStyleCnt="5">
        <dgm:presLayoutVars>
          <dgm:chMax val="1"/>
          <dgm:chPref val="1"/>
        </dgm:presLayoutVars>
      </dgm:prSet>
      <dgm:spPr/>
    </dgm:pt>
    <dgm:pt modelId="{3EA99979-9CC1-4C39-B163-895C49CDDCDB}" type="pres">
      <dgm:prSet presAssocID="{3D891BA1-DA75-4405-B66D-3E2B87BF0E51}" presName="sibTrans" presStyleCnt="0"/>
      <dgm:spPr/>
    </dgm:pt>
    <dgm:pt modelId="{C2E758DA-AF4D-40E8-9830-7C3BC6BEF5BB}" type="pres">
      <dgm:prSet presAssocID="{FBA16C53-6BC8-48BC-A494-8555A78759F4}" presName="compNode" presStyleCnt="0"/>
      <dgm:spPr/>
    </dgm:pt>
    <dgm:pt modelId="{3F9E1064-29A4-4F06-AF07-5C05363B6209}" type="pres">
      <dgm:prSet presAssocID="{FBA16C53-6BC8-48BC-A494-8555A78759F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ke"/>
        </a:ext>
      </dgm:extLst>
    </dgm:pt>
    <dgm:pt modelId="{CE1B4B5A-7361-4852-9445-FA390CC9D806}" type="pres">
      <dgm:prSet presAssocID="{FBA16C53-6BC8-48BC-A494-8555A78759F4}" presName="spaceRect" presStyleCnt="0"/>
      <dgm:spPr/>
    </dgm:pt>
    <dgm:pt modelId="{CC16E2B2-AA7A-4E23-9056-81372F51D019}" type="pres">
      <dgm:prSet presAssocID="{FBA16C53-6BC8-48BC-A494-8555A78759F4}" presName="textRect" presStyleLbl="revTx" presStyleIdx="3" presStyleCnt="5">
        <dgm:presLayoutVars>
          <dgm:chMax val="1"/>
          <dgm:chPref val="1"/>
        </dgm:presLayoutVars>
      </dgm:prSet>
      <dgm:spPr/>
    </dgm:pt>
    <dgm:pt modelId="{4E88B596-F8B7-5C4C-B035-4894A894C58D}" type="pres">
      <dgm:prSet presAssocID="{EC0B4397-23B1-479D-AA44-E18012D975D0}" presName="sibTrans" presStyleCnt="0"/>
      <dgm:spPr/>
    </dgm:pt>
    <dgm:pt modelId="{32C4243D-5BB1-4E49-9570-375AC11BC2AA}" type="pres">
      <dgm:prSet presAssocID="{44207387-F117-4BDD-86E7-0C03D26609D5}" presName="compNode" presStyleCnt="0"/>
      <dgm:spPr/>
    </dgm:pt>
    <dgm:pt modelId="{CD2187F8-8F9A-4B2D-9872-51FAD283332B}" type="pres">
      <dgm:prSet presAssocID="{44207387-F117-4BDD-86E7-0C03D26609D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nting"/>
        </a:ext>
      </dgm:extLst>
    </dgm:pt>
    <dgm:pt modelId="{36CC61B1-DBCB-41F5-BB92-FDC9D12631C6}" type="pres">
      <dgm:prSet presAssocID="{44207387-F117-4BDD-86E7-0C03D26609D5}" presName="spaceRect" presStyleCnt="0"/>
      <dgm:spPr/>
    </dgm:pt>
    <dgm:pt modelId="{D331F5E7-1CFC-41A5-8C84-0D7B4DE2637E}" type="pres">
      <dgm:prSet presAssocID="{44207387-F117-4BDD-86E7-0C03D26609D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377BA805-5918-EF4E-A631-24D8E4ECB5CC}" type="presOf" srcId="{44207387-F117-4BDD-86E7-0C03D26609D5}" destId="{D331F5E7-1CFC-41A5-8C84-0D7B4DE2637E}" srcOrd="0" destOrd="0" presId="urn:microsoft.com/office/officeart/2018/2/layout/IconLabelList"/>
    <dgm:cxn modelId="{427DCE26-78BA-49AE-AC0F-824E03D0AF66}" srcId="{C2E059A1-777C-4A99-9C29-2C876EFB17FC}" destId="{CEA9E691-03F2-45A6-AD7D-1EE11F22255F}" srcOrd="0" destOrd="0" parTransId="{77C2E160-18C5-4541-935D-FEF19076D825}" sibTransId="{B3C2691C-EE4D-4051-8499-EF34571656C6}"/>
    <dgm:cxn modelId="{4699EC3C-5EEF-47B7-95FC-2815B4C7197D}" srcId="{C2E059A1-777C-4A99-9C29-2C876EFB17FC}" destId="{B1D025E8-B0C7-4D68-A814-8DB730BFC74E}" srcOrd="2" destOrd="0" parTransId="{C8E01FF4-F8B0-4C35-9C03-96B44BF4D8FE}" sibTransId="{3D891BA1-DA75-4405-B66D-3E2B87BF0E51}"/>
    <dgm:cxn modelId="{89290C47-E52A-420C-9A16-3F73BF123881}" srcId="{C2E059A1-777C-4A99-9C29-2C876EFB17FC}" destId="{45880EF1-E263-4EA1-B612-1488C1915CFF}" srcOrd="1" destOrd="0" parTransId="{7DD1EA54-1172-43DD-B339-DA2AB40AED03}" sibTransId="{D7FF4A9C-33A2-4D2F-93FF-EEC3340A68CD}"/>
    <dgm:cxn modelId="{1486105F-CE5E-5344-8143-1084CCD2B6AC}" type="presOf" srcId="{B1D025E8-B0C7-4D68-A814-8DB730BFC74E}" destId="{4BEF46E9-68B3-4516-A655-931F00FD76B0}" srcOrd="0" destOrd="0" presId="urn:microsoft.com/office/officeart/2018/2/layout/IconLabelList"/>
    <dgm:cxn modelId="{C79B3E64-829B-4B4D-87C7-E0997E1490C6}" type="presOf" srcId="{FBA16C53-6BC8-48BC-A494-8555A78759F4}" destId="{CC16E2B2-AA7A-4E23-9056-81372F51D019}" srcOrd="0" destOrd="0" presId="urn:microsoft.com/office/officeart/2018/2/layout/IconLabelList"/>
    <dgm:cxn modelId="{DF904766-4620-46E3-AA0C-7CA5DAC77E35}" type="presOf" srcId="{C2E059A1-777C-4A99-9C29-2C876EFB17FC}" destId="{C1FA9FFF-F71E-4DB1-8477-2A5819F08220}" srcOrd="0" destOrd="0" presId="urn:microsoft.com/office/officeart/2018/2/layout/IconLabelList"/>
    <dgm:cxn modelId="{D7645C72-8685-463E-8BD6-02F29EC49766}" srcId="{C2E059A1-777C-4A99-9C29-2C876EFB17FC}" destId="{44207387-F117-4BDD-86E7-0C03D26609D5}" srcOrd="4" destOrd="0" parTransId="{809142B2-E722-4555-8A5D-4809349643EC}" sibTransId="{DC0DA823-28C2-47B3-A4F6-C8058129D8AF}"/>
    <dgm:cxn modelId="{ABBC737D-3D8B-4735-A8AD-B620F3DEE905}" srcId="{C2E059A1-777C-4A99-9C29-2C876EFB17FC}" destId="{FBA16C53-6BC8-48BC-A494-8555A78759F4}" srcOrd="3" destOrd="0" parTransId="{4AFD6E84-C430-4565-AD22-5A702BE32878}" sibTransId="{EC0B4397-23B1-479D-AA44-E18012D975D0}"/>
    <dgm:cxn modelId="{2BA3FB82-A49C-464C-97A2-4704D18E982D}" type="presOf" srcId="{CEA9E691-03F2-45A6-AD7D-1EE11F22255F}" destId="{2A1ED9FC-9F86-45AD-A4A7-3F6522B60BAA}" srcOrd="0" destOrd="0" presId="urn:microsoft.com/office/officeart/2018/2/layout/IconLabelList"/>
    <dgm:cxn modelId="{7B9D49B9-46EA-6748-9EFF-BACF408D18C1}" type="presOf" srcId="{45880EF1-E263-4EA1-B612-1488C1915CFF}" destId="{DFEAAAD8-494A-49ED-8F74-78B904524096}" srcOrd="0" destOrd="0" presId="urn:microsoft.com/office/officeart/2018/2/layout/IconLabelList"/>
    <dgm:cxn modelId="{B83D5E87-1125-1649-AF00-B7FE65ACFAEE}" type="presParOf" srcId="{C1FA9FFF-F71E-4DB1-8477-2A5819F08220}" destId="{7CD8AC4A-019B-41B1-B4F0-487353BB2246}" srcOrd="0" destOrd="0" presId="urn:microsoft.com/office/officeart/2018/2/layout/IconLabelList"/>
    <dgm:cxn modelId="{33BA260D-3B8F-5C44-94CF-315F8CC85652}" type="presParOf" srcId="{7CD8AC4A-019B-41B1-B4F0-487353BB2246}" destId="{163A4A9C-C28D-46C7-AE2A-8D63AC66A9CC}" srcOrd="0" destOrd="0" presId="urn:microsoft.com/office/officeart/2018/2/layout/IconLabelList"/>
    <dgm:cxn modelId="{3E0CE996-F057-E142-9167-84527CA37A30}" type="presParOf" srcId="{7CD8AC4A-019B-41B1-B4F0-487353BB2246}" destId="{45164E5D-B9A6-4288-9331-812A9D1ACC3C}" srcOrd="1" destOrd="0" presId="urn:microsoft.com/office/officeart/2018/2/layout/IconLabelList"/>
    <dgm:cxn modelId="{9ED481C7-A82B-8141-BDE5-05D2E1227CCA}" type="presParOf" srcId="{7CD8AC4A-019B-41B1-B4F0-487353BB2246}" destId="{2A1ED9FC-9F86-45AD-A4A7-3F6522B60BAA}" srcOrd="2" destOrd="0" presId="urn:microsoft.com/office/officeart/2018/2/layout/IconLabelList"/>
    <dgm:cxn modelId="{380785F3-C1B3-3044-BBAC-9731F1225C92}" type="presParOf" srcId="{C1FA9FFF-F71E-4DB1-8477-2A5819F08220}" destId="{FCBB2A8C-2D81-407B-A305-37F0D546FEE6}" srcOrd="1" destOrd="0" presId="urn:microsoft.com/office/officeart/2018/2/layout/IconLabelList"/>
    <dgm:cxn modelId="{51BD4DC0-6890-6040-A4D4-101A5F87EFA7}" type="presParOf" srcId="{C1FA9FFF-F71E-4DB1-8477-2A5819F08220}" destId="{D67693C5-F72F-4A22-872A-B43C21AFE171}" srcOrd="2" destOrd="0" presId="urn:microsoft.com/office/officeart/2018/2/layout/IconLabelList"/>
    <dgm:cxn modelId="{A3F80FBE-DE9F-0041-89C8-78E5D60A7A51}" type="presParOf" srcId="{D67693C5-F72F-4A22-872A-B43C21AFE171}" destId="{E0E2369D-EB8C-4F05-B4AE-D6BC8EEFAD32}" srcOrd="0" destOrd="0" presId="urn:microsoft.com/office/officeart/2018/2/layout/IconLabelList"/>
    <dgm:cxn modelId="{650D7B34-9182-5445-8460-BD66BAD4335E}" type="presParOf" srcId="{D67693C5-F72F-4A22-872A-B43C21AFE171}" destId="{35FA8BE8-8793-47F4-9EE2-4EEBF9789664}" srcOrd="1" destOrd="0" presId="urn:microsoft.com/office/officeart/2018/2/layout/IconLabelList"/>
    <dgm:cxn modelId="{846A9CFD-E66D-1444-9B3D-33388BD98F9D}" type="presParOf" srcId="{D67693C5-F72F-4A22-872A-B43C21AFE171}" destId="{DFEAAAD8-494A-49ED-8F74-78B904524096}" srcOrd="2" destOrd="0" presId="urn:microsoft.com/office/officeart/2018/2/layout/IconLabelList"/>
    <dgm:cxn modelId="{E47343E3-FB59-2A40-892E-27661ECD5E40}" type="presParOf" srcId="{C1FA9FFF-F71E-4DB1-8477-2A5819F08220}" destId="{68C2D6FA-4D08-4407-B69B-BAFDBC3E43EC}" srcOrd="3" destOrd="0" presId="urn:microsoft.com/office/officeart/2018/2/layout/IconLabelList"/>
    <dgm:cxn modelId="{4FDC1772-5AEC-8A4C-953B-7CCFA7D8D5C0}" type="presParOf" srcId="{C1FA9FFF-F71E-4DB1-8477-2A5819F08220}" destId="{2A9A86D9-2E62-4376-A450-6C12DA2EF557}" srcOrd="4" destOrd="0" presId="urn:microsoft.com/office/officeart/2018/2/layout/IconLabelList"/>
    <dgm:cxn modelId="{F459B092-39FE-1F43-AB3A-04CB0D6EDA58}" type="presParOf" srcId="{2A9A86D9-2E62-4376-A450-6C12DA2EF557}" destId="{61B9CECE-4407-4E8A-ABD1-8C45511CA93A}" srcOrd="0" destOrd="0" presId="urn:microsoft.com/office/officeart/2018/2/layout/IconLabelList"/>
    <dgm:cxn modelId="{14A28E94-46C6-0F41-B8A5-D4404FA1A8FC}" type="presParOf" srcId="{2A9A86D9-2E62-4376-A450-6C12DA2EF557}" destId="{18968DEE-A934-4B90-8F79-E1B65F0217A7}" srcOrd="1" destOrd="0" presId="urn:microsoft.com/office/officeart/2018/2/layout/IconLabelList"/>
    <dgm:cxn modelId="{A4431B8E-5D85-744A-B410-14DA0C3C984A}" type="presParOf" srcId="{2A9A86D9-2E62-4376-A450-6C12DA2EF557}" destId="{4BEF46E9-68B3-4516-A655-931F00FD76B0}" srcOrd="2" destOrd="0" presId="urn:microsoft.com/office/officeart/2018/2/layout/IconLabelList"/>
    <dgm:cxn modelId="{732085B7-40ED-554E-9BB2-77DAAE89C554}" type="presParOf" srcId="{C1FA9FFF-F71E-4DB1-8477-2A5819F08220}" destId="{3EA99979-9CC1-4C39-B163-895C49CDDCDB}" srcOrd="5" destOrd="0" presId="urn:microsoft.com/office/officeart/2018/2/layout/IconLabelList"/>
    <dgm:cxn modelId="{1A0FFC4F-D792-FE44-B77D-464319FFD170}" type="presParOf" srcId="{C1FA9FFF-F71E-4DB1-8477-2A5819F08220}" destId="{C2E758DA-AF4D-40E8-9830-7C3BC6BEF5BB}" srcOrd="6" destOrd="0" presId="urn:microsoft.com/office/officeart/2018/2/layout/IconLabelList"/>
    <dgm:cxn modelId="{1952BDE3-F198-8742-AB5D-B7C9ADD6E577}" type="presParOf" srcId="{C2E758DA-AF4D-40E8-9830-7C3BC6BEF5BB}" destId="{3F9E1064-29A4-4F06-AF07-5C05363B6209}" srcOrd="0" destOrd="0" presId="urn:microsoft.com/office/officeart/2018/2/layout/IconLabelList"/>
    <dgm:cxn modelId="{53DF1800-5CF7-EA48-803D-8C8B1A12A832}" type="presParOf" srcId="{C2E758DA-AF4D-40E8-9830-7C3BC6BEF5BB}" destId="{CE1B4B5A-7361-4852-9445-FA390CC9D806}" srcOrd="1" destOrd="0" presId="urn:microsoft.com/office/officeart/2018/2/layout/IconLabelList"/>
    <dgm:cxn modelId="{5FA38E04-04FC-EC4B-99A5-5CE1462EDF1B}" type="presParOf" srcId="{C2E758DA-AF4D-40E8-9830-7C3BC6BEF5BB}" destId="{CC16E2B2-AA7A-4E23-9056-81372F51D019}" srcOrd="2" destOrd="0" presId="urn:microsoft.com/office/officeart/2018/2/layout/IconLabelList"/>
    <dgm:cxn modelId="{2142F016-A235-BD4D-BFBB-F0CFDC9056F0}" type="presParOf" srcId="{C1FA9FFF-F71E-4DB1-8477-2A5819F08220}" destId="{4E88B596-F8B7-5C4C-B035-4894A894C58D}" srcOrd="7" destOrd="0" presId="urn:microsoft.com/office/officeart/2018/2/layout/IconLabelList"/>
    <dgm:cxn modelId="{4DCB187E-0177-8647-B357-4BD850D1EEEA}" type="presParOf" srcId="{C1FA9FFF-F71E-4DB1-8477-2A5819F08220}" destId="{32C4243D-5BB1-4E49-9570-375AC11BC2AA}" srcOrd="8" destOrd="0" presId="urn:microsoft.com/office/officeart/2018/2/layout/IconLabelList"/>
    <dgm:cxn modelId="{0CBA7B6A-3658-F14C-A9D8-C57040E8B8F4}" type="presParOf" srcId="{32C4243D-5BB1-4E49-9570-375AC11BC2AA}" destId="{CD2187F8-8F9A-4B2D-9872-51FAD283332B}" srcOrd="0" destOrd="0" presId="urn:microsoft.com/office/officeart/2018/2/layout/IconLabelList"/>
    <dgm:cxn modelId="{DE672681-3C64-6845-967C-3D5B8036EAA3}" type="presParOf" srcId="{32C4243D-5BB1-4E49-9570-375AC11BC2AA}" destId="{36CC61B1-DBCB-41F5-BB92-FDC9D12631C6}" srcOrd="1" destOrd="0" presId="urn:microsoft.com/office/officeart/2018/2/layout/IconLabelList"/>
    <dgm:cxn modelId="{2EB7064E-36D8-9D48-B455-09E3E783E4BE}" type="presParOf" srcId="{32C4243D-5BB1-4E49-9570-375AC11BC2AA}" destId="{D331F5E7-1CFC-41A5-8C84-0D7B4DE2637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E89B5B-DC09-4771-A412-12DF65E3C7F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3E65BB3-AA6E-4765-AA75-BC866F70891D}">
      <dgm:prSet/>
      <dgm:spPr/>
      <dgm:t>
        <a:bodyPr/>
        <a:lstStyle/>
        <a:p>
          <a:r>
            <a:rPr lang="en-US"/>
            <a:t>Tax Exemption</a:t>
          </a:r>
        </a:p>
      </dgm:t>
    </dgm:pt>
    <dgm:pt modelId="{476F7469-D81F-41BC-8535-1EC380C74FC0}" type="parTrans" cxnId="{13C78C13-18F8-4B1D-A57B-E440F305307C}">
      <dgm:prSet/>
      <dgm:spPr/>
      <dgm:t>
        <a:bodyPr/>
        <a:lstStyle/>
        <a:p>
          <a:endParaRPr lang="en-US"/>
        </a:p>
      </dgm:t>
    </dgm:pt>
    <dgm:pt modelId="{AEA469EC-D689-4F73-B7B2-8C6E91FFD86E}" type="sibTrans" cxnId="{13C78C13-18F8-4B1D-A57B-E440F305307C}">
      <dgm:prSet/>
      <dgm:spPr/>
      <dgm:t>
        <a:bodyPr/>
        <a:lstStyle/>
        <a:p>
          <a:endParaRPr lang="en-US"/>
        </a:p>
      </dgm:t>
    </dgm:pt>
    <dgm:pt modelId="{8BBE200D-651A-4C36-A220-B4904A361101}">
      <dgm:prSet/>
      <dgm:spPr/>
      <dgm:t>
        <a:bodyPr/>
        <a:lstStyle/>
        <a:p>
          <a:r>
            <a:rPr lang="en-US"/>
            <a:t>Purchasing Cards (P-Cards)</a:t>
          </a:r>
        </a:p>
      </dgm:t>
    </dgm:pt>
    <dgm:pt modelId="{E30483C7-037D-4C48-A6B3-C84324AEBFC7}" type="parTrans" cxnId="{371E17C6-F3AB-425E-A17A-FA9EF9057827}">
      <dgm:prSet/>
      <dgm:spPr/>
      <dgm:t>
        <a:bodyPr/>
        <a:lstStyle/>
        <a:p>
          <a:endParaRPr lang="en-US"/>
        </a:p>
      </dgm:t>
    </dgm:pt>
    <dgm:pt modelId="{BF6EF4DA-E8E4-4D23-97F3-91BDDAF04B0C}" type="sibTrans" cxnId="{371E17C6-F3AB-425E-A17A-FA9EF9057827}">
      <dgm:prSet/>
      <dgm:spPr/>
      <dgm:t>
        <a:bodyPr/>
        <a:lstStyle/>
        <a:p>
          <a:endParaRPr lang="en-US"/>
        </a:p>
      </dgm:t>
    </dgm:pt>
    <dgm:pt modelId="{029FAE0F-D830-452E-88AA-C390311EBA40}">
      <dgm:prSet/>
      <dgm:spPr/>
      <dgm:t>
        <a:bodyPr/>
        <a:lstStyle/>
        <a:p>
          <a:r>
            <a:rPr lang="en-US"/>
            <a:t>Payment Requests</a:t>
          </a:r>
        </a:p>
      </dgm:t>
    </dgm:pt>
    <dgm:pt modelId="{A0B12C81-CCAC-4BAC-A327-CBD43D5049B1}" type="parTrans" cxnId="{26769BF3-1C15-4C7E-AB04-D9A117EF8301}">
      <dgm:prSet/>
      <dgm:spPr/>
      <dgm:t>
        <a:bodyPr/>
        <a:lstStyle/>
        <a:p>
          <a:endParaRPr lang="en-US"/>
        </a:p>
      </dgm:t>
    </dgm:pt>
    <dgm:pt modelId="{BA3CE5B4-C964-467B-A7EC-E4786C3D654C}" type="sibTrans" cxnId="{26769BF3-1C15-4C7E-AB04-D9A117EF8301}">
      <dgm:prSet/>
      <dgm:spPr/>
      <dgm:t>
        <a:bodyPr/>
        <a:lstStyle/>
        <a:p>
          <a:endParaRPr lang="en-US"/>
        </a:p>
      </dgm:t>
    </dgm:pt>
    <dgm:pt modelId="{E8B29575-ED3B-4B46-828B-5F733F0A1F94}">
      <dgm:prSet/>
      <dgm:spPr/>
      <dgm:t>
        <a:bodyPr/>
        <a:lstStyle/>
        <a:p>
          <a:r>
            <a:rPr lang="en-US"/>
            <a:t>Purchase Order</a:t>
          </a:r>
        </a:p>
      </dgm:t>
    </dgm:pt>
    <dgm:pt modelId="{D53BF07E-2FCF-4A6E-9516-F2CA594CBCCD}" type="parTrans" cxnId="{08FD974D-2C0D-4C58-A102-4B69F8FAD64A}">
      <dgm:prSet/>
      <dgm:spPr/>
      <dgm:t>
        <a:bodyPr/>
        <a:lstStyle/>
        <a:p>
          <a:endParaRPr lang="en-US"/>
        </a:p>
      </dgm:t>
    </dgm:pt>
    <dgm:pt modelId="{AC3A3CCB-69A1-46BF-8FFF-FA9F6759B99D}" type="sibTrans" cxnId="{08FD974D-2C0D-4C58-A102-4B69F8FAD64A}">
      <dgm:prSet/>
      <dgm:spPr/>
      <dgm:t>
        <a:bodyPr/>
        <a:lstStyle/>
        <a:p>
          <a:endParaRPr lang="en-US"/>
        </a:p>
      </dgm:t>
    </dgm:pt>
    <dgm:pt modelId="{C3978C1F-8440-44F9-B179-59A0C97F77BD}" type="pres">
      <dgm:prSet presAssocID="{F7E89B5B-DC09-4771-A412-12DF65E3C7FA}" presName="root" presStyleCnt="0">
        <dgm:presLayoutVars>
          <dgm:dir/>
          <dgm:resizeHandles val="exact"/>
        </dgm:presLayoutVars>
      </dgm:prSet>
      <dgm:spPr/>
    </dgm:pt>
    <dgm:pt modelId="{6E2BC3AD-59D5-4543-BACE-8BB8A81E6634}" type="pres">
      <dgm:prSet presAssocID="{23E65BB3-AA6E-4765-AA75-BC866F70891D}" presName="compNode" presStyleCnt="0"/>
      <dgm:spPr/>
    </dgm:pt>
    <dgm:pt modelId="{7D4E6606-4F9F-42BD-8DD8-5E54FDD13DA6}" type="pres">
      <dgm:prSet presAssocID="{23E65BB3-AA6E-4765-AA75-BC866F70891D}" presName="bgRect" presStyleLbl="bgShp" presStyleIdx="0" presStyleCnt="4"/>
      <dgm:spPr/>
    </dgm:pt>
    <dgm:pt modelId="{C0C86C4B-BD5A-425A-A8BA-495A33BE403B}" type="pres">
      <dgm:prSet presAssocID="{23E65BB3-AA6E-4765-AA75-BC866F70891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A877554F-894A-4C03-A2B8-D9F45435C979}" type="pres">
      <dgm:prSet presAssocID="{23E65BB3-AA6E-4765-AA75-BC866F70891D}" presName="spaceRect" presStyleCnt="0"/>
      <dgm:spPr/>
    </dgm:pt>
    <dgm:pt modelId="{24CC5633-366F-45C6-8BC4-8D1DB52950D2}" type="pres">
      <dgm:prSet presAssocID="{23E65BB3-AA6E-4765-AA75-BC866F70891D}" presName="parTx" presStyleLbl="revTx" presStyleIdx="0" presStyleCnt="4">
        <dgm:presLayoutVars>
          <dgm:chMax val="0"/>
          <dgm:chPref val="0"/>
        </dgm:presLayoutVars>
      </dgm:prSet>
      <dgm:spPr/>
    </dgm:pt>
    <dgm:pt modelId="{FC4F852F-43FD-48C0-A632-75CFFAE42363}" type="pres">
      <dgm:prSet presAssocID="{AEA469EC-D689-4F73-B7B2-8C6E91FFD86E}" presName="sibTrans" presStyleCnt="0"/>
      <dgm:spPr/>
    </dgm:pt>
    <dgm:pt modelId="{4088E1F1-5F87-4FDD-B559-AC1936DFEF5F}" type="pres">
      <dgm:prSet presAssocID="{8BBE200D-651A-4C36-A220-B4904A361101}" presName="compNode" presStyleCnt="0"/>
      <dgm:spPr/>
    </dgm:pt>
    <dgm:pt modelId="{1449208D-7F1F-4B28-A1F5-826C4622EC67}" type="pres">
      <dgm:prSet presAssocID="{8BBE200D-651A-4C36-A220-B4904A361101}" presName="bgRect" presStyleLbl="bgShp" presStyleIdx="1" presStyleCnt="4"/>
      <dgm:spPr/>
    </dgm:pt>
    <dgm:pt modelId="{206C74C2-0B35-4936-B33B-B8AFDCAC3E16}" type="pres">
      <dgm:prSet presAssocID="{8BBE200D-651A-4C36-A220-B4904A36110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EC84BFC8-EEA9-437C-8E28-B5EC5B49DCD1}" type="pres">
      <dgm:prSet presAssocID="{8BBE200D-651A-4C36-A220-B4904A361101}" presName="spaceRect" presStyleCnt="0"/>
      <dgm:spPr/>
    </dgm:pt>
    <dgm:pt modelId="{1DD5977E-C2A5-44DE-99BE-091637C59284}" type="pres">
      <dgm:prSet presAssocID="{8BBE200D-651A-4C36-A220-B4904A361101}" presName="parTx" presStyleLbl="revTx" presStyleIdx="1" presStyleCnt="4">
        <dgm:presLayoutVars>
          <dgm:chMax val="0"/>
          <dgm:chPref val="0"/>
        </dgm:presLayoutVars>
      </dgm:prSet>
      <dgm:spPr/>
    </dgm:pt>
    <dgm:pt modelId="{D3A890B2-F010-4D50-8BB9-371FC0C82A95}" type="pres">
      <dgm:prSet presAssocID="{BF6EF4DA-E8E4-4D23-97F3-91BDDAF04B0C}" presName="sibTrans" presStyleCnt="0"/>
      <dgm:spPr/>
    </dgm:pt>
    <dgm:pt modelId="{15C0BEF7-55B7-4B41-A4BF-9A1C3C3C7335}" type="pres">
      <dgm:prSet presAssocID="{029FAE0F-D830-452E-88AA-C390311EBA40}" presName="compNode" presStyleCnt="0"/>
      <dgm:spPr/>
    </dgm:pt>
    <dgm:pt modelId="{72C43036-86C8-4B00-BEC9-3919EB180CC2}" type="pres">
      <dgm:prSet presAssocID="{029FAE0F-D830-452E-88AA-C390311EBA40}" presName="bgRect" presStyleLbl="bgShp" presStyleIdx="2" presStyleCnt="4"/>
      <dgm:spPr/>
    </dgm:pt>
    <dgm:pt modelId="{C1339CC8-5C43-4600-8071-F0417E0639BA}" type="pres">
      <dgm:prSet presAssocID="{029FAE0F-D830-452E-88AA-C390311EBA4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gister"/>
        </a:ext>
      </dgm:extLst>
    </dgm:pt>
    <dgm:pt modelId="{F171ED45-8229-47AB-ADF1-CD2FB2889E54}" type="pres">
      <dgm:prSet presAssocID="{029FAE0F-D830-452E-88AA-C390311EBA40}" presName="spaceRect" presStyleCnt="0"/>
      <dgm:spPr/>
    </dgm:pt>
    <dgm:pt modelId="{1E2146F0-8D10-4E07-BBE0-E160A7F568A3}" type="pres">
      <dgm:prSet presAssocID="{029FAE0F-D830-452E-88AA-C390311EBA40}" presName="parTx" presStyleLbl="revTx" presStyleIdx="2" presStyleCnt="4">
        <dgm:presLayoutVars>
          <dgm:chMax val="0"/>
          <dgm:chPref val="0"/>
        </dgm:presLayoutVars>
      </dgm:prSet>
      <dgm:spPr/>
    </dgm:pt>
    <dgm:pt modelId="{A01DBBEF-E9A8-4F3A-ADA4-0A90A2763DC0}" type="pres">
      <dgm:prSet presAssocID="{BA3CE5B4-C964-467B-A7EC-E4786C3D654C}" presName="sibTrans" presStyleCnt="0"/>
      <dgm:spPr/>
    </dgm:pt>
    <dgm:pt modelId="{F02BCBF3-662B-45DE-B98B-C9E5F6BE8A03}" type="pres">
      <dgm:prSet presAssocID="{E8B29575-ED3B-4B46-828B-5F733F0A1F94}" presName="compNode" presStyleCnt="0"/>
      <dgm:spPr/>
    </dgm:pt>
    <dgm:pt modelId="{B583B8EC-A47A-4EF5-91ED-2627339D5289}" type="pres">
      <dgm:prSet presAssocID="{E8B29575-ED3B-4B46-828B-5F733F0A1F94}" presName="bgRect" presStyleLbl="bgShp" presStyleIdx="3" presStyleCnt="4"/>
      <dgm:spPr/>
    </dgm:pt>
    <dgm:pt modelId="{1D0AAE46-9E4D-41C4-8BF2-FE247B9D83F4}" type="pres">
      <dgm:prSet presAssocID="{E8B29575-ED3B-4B46-828B-5F733F0A1F9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36BE1D13-4E25-432C-BF54-942E006B9869}" type="pres">
      <dgm:prSet presAssocID="{E8B29575-ED3B-4B46-828B-5F733F0A1F94}" presName="spaceRect" presStyleCnt="0"/>
      <dgm:spPr/>
    </dgm:pt>
    <dgm:pt modelId="{66B5AE27-EAE3-4A87-88BA-04603E93E860}" type="pres">
      <dgm:prSet presAssocID="{E8B29575-ED3B-4B46-828B-5F733F0A1F9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072EA00-E914-41AD-9D7C-CBB66A678694}" type="presOf" srcId="{029FAE0F-D830-452E-88AA-C390311EBA40}" destId="{1E2146F0-8D10-4E07-BBE0-E160A7F568A3}" srcOrd="0" destOrd="0" presId="urn:microsoft.com/office/officeart/2018/2/layout/IconVerticalSolidList"/>
    <dgm:cxn modelId="{13C78C13-18F8-4B1D-A57B-E440F305307C}" srcId="{F7E89B5B-DC09-4771-A412-12DF65E3C7FA}" destId="{23E65BB3-AA6E-4765-AA75-BC866F70891D}" srcOrd="0" destOrd="0" parTransId="{476F7469-D81F-41BC-8535-1EC380C74FC0}" sibTransId="{AEA469EC-D689-4F73-B7B2-8C6E91FFD86E}"/>
    <dgm:cxn modelId="{DB8D082A-1680-42FF-8A7C-7CB1FF7CAACF}" type="presOf" srcId="{23E65BB3-AA6E-4765-AA75-BC866F70891D}" destId="{24CC5633-366F-45C6-8BC4-8D1DB52950D2}" srcOrd="0" destOrd="0" presId="urn:microsoft.com/office/officeart/2018/2/layout/IconVerticalSolidList"/>
    <dgm:cxn modelId="{08FD974D-2C0D-4C58-A102-4B69F8FAD64A}" srcId="{F7E89B5B-DC09-4771-A412-12DF65E3C7FA}" destId="{E8B29575-ED3B-4B46-828B-5F733F0A1F94}" srcOrd="3" destOrd="0" parTransId="{D53BF07E-2FCF-4A6E-9516-F2CA594CBCCD}" sibTransId="{AC3A3CCB-69A1-46BF-8FFF-FA9F6759B99D}"/>
    <dgm:cxn modelId="{CB692757-9D05-4C0C-9DB7-B8DE7E06141C}" type="presOf" srcId="{E8B29575-ED3B-4B46-828B-5F733F0A1F94}" destId="{66B5AE27-EAE3-4A87-88BA-04603E93E860}" srcOrd="0" destOrd="0" presId="urn:microsoft.com/office/officeart/2018/2/layout/IconVerticalSolidList"/>
    <dgm:cxn modelId="{5E2F22A6-331A-4E03-BF8B-2F8C8B3095B2}" type="presOf" srcId="{8BBE200D-651A-4C36-A220-B4904A361101}" destId="{1DD5977E-C2A5-44DE-99BE-091637C59284}" srcOrd="0" destOrd="0" presId="urn:microsoft.com/office/officeart/2018/2/layout/IconVerticalSolidList"/>
    <dgm:cxn modelId="{49F7B2BD-1E99-4BFC-BA65-D4971704E568}" type="presOf" srcId="{F7E89B5B-DC09-4771-A412-12DF65E3C7FA}" destId="{C3978C1F-8440-44F9-B179-59A0C97F77BD}" srcOrd="0" destOrd="0" presId="urn:microsoft.com/office/officeart/2018/2/layout/IconVerticalSolidList"/>
    <dgm:cxn modelId="{371E17C6-F3AB-425E-A17A-FA9EF9057827}" srcId="{F7E89B5B-DC09-4771-A412-12DF65E3C7FA}" destId="{8BBE200D-651A-4C36-A220-B4904A361101}" srcOrd="1" destOrd="0" parTransId="{E30483C7-037D-4C48-A6B3-C84324AEBFC7}" sibTransId="{BF6EF4DA-E8E4-4D23-97F3-91BDDAF04B0C}"/>
    <dgm:cxn modelId="{26769BF3-1C15-4C7E-AB04-D9A117EF8301}" srcId="{F7E89B5B-DC09-4771-A412-12DF65E3C7FA}" destId="{029FAE0F-D830-452E-88AA-C390311EBA40}" srcOrd="2" destOrd="0" parTransId="{A0B12C81-CCAC-4BAC-A327-CBD43D5049B1}" sibTransId="{BA3CE5B4-C964-467B-A7EC-E4786C3D654C}"/>
    <dgm:cxn modelId="{9049F2AE-1E42-4CBF-890E-A63FD9C4F908}" type="presParOf" srcId="{C3978C1F-8440-44F9-B179-59A0C97F77BD}" destId="{6E2BC3AD-59D5-4543-BACE-8BB8A81E6634}" srcOrd="0" destOrd="0" presId="urn:microsoft.com/office/officeart/2018/2/layout/IconVerticalSolidList"/>
    <dgm:cxn modelId="{E05479A3-EBEF-4D0B-A5EE-EC3F35EAD5B2}" type="presParOf" srcId="{6E2BC3AD-59D5-4543-BACE-8BB8A81E6634}" destId="{7D4E6606-4F9F-42BD-8DD8-5E54FDD13DA6}" srcOrd="0" destOrd="0" presId="urn:microsoft.com/office/officeart/2018/2/layout/IconVerticalSolidList"/>
    <dgm:cxn modelId="{81209C47-1541-4E3F-B4C5-2CA48ED41987}" type="presParOf" srcId="{6E2BC3AD-59D5-4543-BACE-8BB8A81E6634}" destId="{C0C86C4B-BD5A-425A-A8BA-495A33BE403B}" srcOrd="1" destOrd="0" presId="urn:microsoft.com/office/officeart/2018/2/layout/IconVerticalSolidList"/>
    <dgm:cxn modelId="{654E3F46-7C1D-4012-9304-44061E8C70BD}" type="presParOf" srcId="{6E2BC3AD-59D5-4543-BACE-8BB8A81E6634}" destId="{A877554F-894A-4C03-A2B8-D9F45435C979}" srcOrd="2" destOrd="0" presId="urn:microsoft.com/office/officeart/2018/2/layout/IconVerticalSolidList"/>
    <dgm:cxn modelId="{767F6701-A628-4838-AE99-44B793C5154A}" type="presParOf" srcId="{6E2BC3AD-59D5-4543-BACE-8BB8A81E6634}" destId="{24CC5633-366F-45C6-8BC4-8D1DB52950D2}" srcOrd="3" destOrd="0" presId="urn:microsoft.com/office/officeart/2018/2/layout/IconVerticalSolidList"/>
    <dgm:cxn modelId="{C47C130C-4230-4080-8A02-D12A4E1214E8}" type="presParOf" srcId="{C3978C1F-8440-44F9-B179-59A0C97F77BD}" destId="{FC4F852F-43FD-48C0-A632-75CFFAE42363}" srcOrd="1" destOrd="0" presId="urn:microsoft.com/office/officeart/2018/2/layout/IconVerticalSolidList"/>
    <dgm:cxn modelId="{C3071573-C76A-4E88-BDAF-B408F20B48E6}" type="presParOf" srcId="{C3978C1F-8440-44F9-B179-59A0C97F77BD}" destId="{4088E1F1-5F87-4FDD-B559-AC1936DFEF5F}" srcOrd="2" destOrd="0" presId="urn:microsoft.com/office/officeart/2018/2/layout/IconVerticalSolidList"/>
    <dgm:cxn modelId="{A45F2DEE-622B-4CC2-B357-CB5E544A59F6}" type="presParOf" srcId="{4088E1F1-5F87-4FDD-B559-AC1936DFEF5F}" destId="{1449208D-7F1F-4B28-A1F5-826C4622EC67}" srcOrd="0" destOrd="0" presId="urn:microsoft.com/office/officeart/2018/2/layout/IconVerticalSolidList"/>
    <dgm:cxn modelId="{6C38BAE7-60F9-4ADF-AEAA-9C70E27DBA73}" type="presParOf" srcId="{4088E1F1-5F87-4FDD-B559-AC1936DFEF5F}" destId="{206C74C2-0B35-4936-B33B-B8AFDCAC3E16}" srcOrd="1" destOrd="0" presId="urn:microsoft.com/office/officeart/2018/2/layout/IconVerticalSolidList"/>
    <dgm:cxn modelId="{DC45F11F-494C-4F7B-B580-B5DC67CF6CA4}" type="presParOf" srcId="{4088E1F1-5F87-4FDD-B559-AC1936DFEF5F}" destId="{EC84BFC8-EEA9-437C-8E28-B5EC5B49DCD1}" srcOrd="2" destOrd="0" presId="urn:microsoft.com/office/officeart/2018/2/layout/IconVerticalSolidList"/>
    <dgm:cxn modelId="{24E3748D-08C1-4709-9A35-D5D637BE7B3B}" type="presParOf" srcId="{4088E1F1-5F87-4FDD-B559-AC1936DFEF5F}" destId="{1DD5977E-C2A5-44DE-99BE-091637C59284}" srcOrd="3" destOrd="0" presId="urn:microsoft.com/office/officeart/2018/2/layout/IconVerticalSolidList"/>
    <dgm:cxn modelId="{062B2DEE-776D-4CC1-852A-8D5AC8327479}" type="presParOf" srcId="{C3978C1F-8440-44F9-B179-59A0C97F77BD}" destId="{D3A890B2-F010-4D50-8BB9-371FC0C82A95}" srcOrd="3" destOrd="0" presId="urn:microsoft.com/office/officeart/2018/2/layout/IconVerticalSolidList"/>
    <dgm:cxn modelId="{569C9C9D-E5F7-4D5F-8E92-01E8EF574430}" type="presParOf" srcId="{C3978C1F-8440-44F9-B179-59A0C97F77BD}" destId="{15C0BEF7-55B7-4B41-A4BF-9A1C3C3C7335}" srcOrd="4" destOrd="0" presId="urn:microsoft.com/office/officeart/2018/2/layout/IconVerticalSolidList"/>
    <dgm:cxn modelId="{FE981F3E-527D-4AC1-80A3-A820AE62173F}" type="presParOf" srcId="{15C0BEF7-55B7-4B41-A4BF-9A1C3C3C7335}" destId="{72C43036-86C8-4B00-BEC9-3919EB180CC2}" srcOrd="0" destOrd="0" presId="urn:microsoft.com/office/officeart/2018/2/layout/IconVerticalSolidList"/>
    <dgm:cxn modelId="{F35D90FA-EB8F-4E5D-8F87-CF4C49202CAF}" type="presParOf" srcId="{15C0BEF7-55B7-4B41-A4BF-9A1C3C3C7335}" destId="{C1339CC8-5C43-4600-8071-F0417E0639BA}" srcOrd="1" destOrd="0" presId="urn:microsoft.com/office/officeart/2018/2/layout/IconVerticalSolidList"/>
    <dgm:cxn modelId="{E64D7EE6-93DC-42D2-9B6B-E913BE9B43C1}" type="presParOf" srcId="{15C0BEF7-55B7-4B41-A4BF-9A1C3C3C7335}" destId="{F171ED45-8229-47AB-ADF1-CD2FB2889E54}" srcOrd="2" destOrd="0" presId="urn:microsoft.com/office/officeart/2018/2/layout/IconVerticalSolidList"/>
    <dgm:cxn modelId="{CF4467DE-77DA-4114-8ACF-24243F525D21}" type="presParOf" srcId="{15C0BEF7-55B7-4B41-A4BF-9A1C3C3C7335}" destId="{1E2146F0-8D10-4E07-BBE0-E160A7F568A3}" srcOrd="3" destOrd="0" presId="urn:microsoft.com/office/officeart/2018/2/layout/IconVerticalSolidList"/>
    <dgm:cxn modelId="{74F50AEA-5888-4031-8383-3305E1E27A56}" type="presParOf" srcId="{C3978C1F-8440-44F9-B179-59A0C97F77BD}" destId="{A01DBBEF-E9A8-4F3A-ADA4-0A90A2763DC0}" srcOrd="5" destOrd="0" presId="urn:microsoft.com/office/officeart/2018/2/layout/IconVerticalSolidList"/>
    <dgm:cxn modelId="{6A26E189-C828-4F24-8111-3A040D470663}" type="presParOf" srcId="{C3978C1F-8440-44F9-B179-59A0C97F77BD}" destId="{F02BCBF3-662B-45DE-B98B-C9E5F6BE8A03}" srcOrd="6" destOrd="0" presId="urn:microsoft.com/office/officeart/2018/2/layout/IconVerticalSolidList"/>
    <dgm:cxn modelId="{38282A49-EC9F-43CE-9A65-2F7386DDFF75}" type="presParOf" srcId="{F02BCBF3-662B-45DE-B98B-C9E5F6BE8A03}" destId="{B583B8EC-A47A-4EF5-91ED-2627339D5289}" srcOrd="0" destOrd="0" presId="urn:microsoft.com/office/officeart/2018/2/layout/IconVerticalSolidList"/>
    <dgm:cxn modelId="{2BB6E0F8-10D5-420F-A1D7-A175C7B422E9}" type="presParOf" srcId="{F02BCBF3-662B-45DE-B98B-C9E5F6BE8A03}" destId="{1D0AAE46-9E4D-41C4-8BF2-FE247B9D83F4}" srcOrd="1" destOrd="0" presId="urn:microsoft.com/office/officeart/2018/2/layout/IconVerticalSolidList"/>
    <dgm:cxn modelId="{7FB3C419-4ABE-4470-A44F-2A3D6A4A4010}" type="presParOf" srcId="{F02BCBF3-662B-45DE-B98B-C9E5F6BE8A03}" destId="{36BE1D13-4E25-432C-BF54-942E006B9869}" srcOrd="2" destOrd="0" presId="urn:microsoft.com/office/officeart/2018/2/layout/IconVerticalSolidList"/>
    <dgm:cxn modelId="{A4283E9D-946A-4798-91C5-BDFD157A9532}" type="presParOf" srcId="{F02BCBF3-662B-45DE-B98B-C9E5F6BE8A03}" destId="{66B5AE27-EAE3-4A87-88BA-04603E93E86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89559-6413-0D4B-944B-1A7BACB0ABD8}">
      <dsp:nvSpPr>
        <dsp:cNvPr id="0" name=""/>
        <dsp:cNvSpPr/>
      </dsp:nvSpPr>
      <dsp:spPr>
        <a:xfrm>
          <a:off x="0" y="0"/>
          <a:ext cx="50982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FA040-06B6-7D49-A6FA-98749972EA0D}">
      <dsp:nvSpPr>
        <dsp:cNvPr id="0" name=""/>
        <dsp:cNvSpPr/>
      </dsp:nvSpPr>
      <dsp:spPr>
        <a:xfrm>
          <a:off x="0" y="0"/>
          <a:ext cx="5098256" cy="706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Erin Paschal – Assistant Dean of Students for Campus Life</a:t>
          </a:r>
        </a:p>
      </dsp:txBody>
      <dsp:txXfrm>
        <a:off x="0" y="0"/>
        <a:ext cx="5098256" cy="706238"/>
      </dsp:txXfrm>
    </dsp:sp>
    <dsp:sp modelId="{E9CF725B-9EE0-864E-8956-44C2212E8FD3}">
      <dsp:nvSpPr>
        <dsp:cNvPr id="0" name=""/>
        <dsp:cNvSpPr/>
      </dsp:nvSpPr>
      <dsp:spPr>
        <a:xfrm>
          <a:off x="0" y="706239"/>
          <a:ext cx="50982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5DF92-FDCE-D344-91B9-A4B8F3C87F45}">
      <dsp:nvSpPr>
        <dsp:cNvPr id="0" name=""/>
        <dsp:cNvSpPr/>
      </dsp:nvSpPr>
      <dsp:spPr>
        <a:xfrm>
          <a:off x="0" y="706238"/>
          <a:ext cx="5098256" cy="706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Erika Slocum – Director of Accounting</a:t>
          </a:r>
        </a:p>
      </dsp:txBody>
      <dsp:txXfrm>
        <a:off x="0" y="706238"/>
        <a:ext cx="5098256" cy="706238"/>
      </dsp:txXfrm>
    </dsp:sp>
    <dsp:sp modelId="{5C71BC5E-C018-488C-8F12-97F244120D88}">
      <dsp:nvSpPr>
        <dsp:cNvPr id="0" name=""/>
        <dsp:cNvSpPr/>
      </dsp:nvSpPr>
      <dsp:spPr>
        <a:xfrm>
          <a:off x="0" y="1412478"/>
          <a:ext cx="50982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74643-705B-4A41-A2B7-46DEE6C7C04A}">
      <dsp:nvSpPr>
        <dsp:cNvPr id="0" name=""/>
        <dsp:cNvSpPr/>
      </dsp:nvSpPr>
      <dsp:spPr>
        <a:xfrm>
          <a:off x="0" y="1412477"/>
          <a:ext cx="5098256" cy="706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Stephanie Meyers – Assistant to CFO (</a:t>
          </a:r>
          <a:r>
            <a:rPr lang="en-US" sz="1900" kern="1200" dirty="0" err="1"/>
            <a:t>Pcards</a:t>
          </a:r>
          <a:r>
            <a:rPr lang="en-US" sz="1900" kern="1200" dirty="0"/>
            <a:t>)</a:t>
          </a:r>
        </a:p>
      </dsp:txBody>
      <dsp:txXfrm>
        <a:off x="0" y="1412477"/>
        <a:ext cx="5098256" cy="706238"/>
      </dsp:txXfrm>
    </dsp:sp>
    <dsp:sp modelId="{5BF16228-65BB-584B-A6F9-7FF7CA395D52}">
      <dsp:nvSpPr>
        <dsp:cNvPr id="0" name=""/>
        <dsp:cNvSpPr/>
      </dsp:nvSpPr>
      <dsp:spPr>
        <a:xfrm>
          <a:off x="0" y="2118717"/>
          <a:ext cx="509825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C49B4-8D4B-0E47-B06D-F7383E9D2984}">
      <dsp:nvSpPr>
        <dsp:cNvPr id="0" name=""/>
        <dsp:cNvSpPr/>
      </dsp:nvSpPr>
      <dsp:spPr>
        <a:xfrm>
          <a:off x="0" y="2118716"/>
          <a:ext cx="5098256" cy="706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Chris Heasley – Residential Life Coordinator</a:t>
          </a:r>
        </a:p>
      </dsp:txBody>
      <dsp:txXfrm>
        <a:off x="0" y="2118716"/>
        <a:ext cx="5098256" cy="706238"/>
      </dsp:txXfrm>
    </dsp:sp>
    <dsp:sp modelId="{4F630EE6-8D9B-4C47-A341-8EB7F1EFDA4E}">
      <dsp:nvSpPr>
        <dsp:cNvPr id="0" name=""/>
        <dsp:cNvSpPr/>
      </dsp:nvSpPr>
      <dsp:spPr>
        <a:xfrm>
          <a:off x="0" y="2824956"/>
          <a:ext cx="509825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7F118-AF12-0843-8C96-5CF2E53B6697}">
      <dsp:nvSpPr>
        <dsp:cNvPr id="0" name=""/>
        <dsp:cNvSpPr/>
      </dsp:nvSpPr>
      <dsp:spPr>
        <a:xfrm>
          <a:off x="0" y="2824955"/>
          <a:ext cx="5098256" cy="706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Dan Cook-Huffman – Associate Dean of Students</a:t>
          </a:r>
        </a:p>
      </dsp:txBody>
      <dsp:txXfrm>
        <a:off x="0" y="2824955"/>
        <a:ext cx="5098256" cy="706238"/>
      </dsp:txXfrm>
    </dsp:sp>
    <dsp:sp modelId="{58BF729E-7191-B54D-8232-0A8D56DFF4E1}">
      <dsp:nvSpPr>
        <dsp:cNvPr id="0" name=""/>
        <dsp:cNvSpPr/>
      </dsp:nvSpPr>
      <dsp:spPr>
        <a:xfrm>
          <a:off x="0" y="3531195"/>
          <a:ext cx="50982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D7BC9-29A2-604E-8A15-8F4263343C0D}">
      <dsp:nvSpPr>
        <dsp:cNvPr id="0" name=""/>
        <dsp:cNvSpPr/>
      </dsp:nvSpPr>
      <dsp:spPr>
        <a:xfrm>
          <a:off x="0" y="3531195"/>
          <a:ext cx="5098256" cy="706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Naomi Frey – SECA JA</a:t>
          </a:r>
        </a:p>
      </dsp:txBody>
      <dsp:txXfrm>
        <a:off x="0" y="3531195"/>
        <a:ext cx="5098256" cy="706238"/>
      </dsp:txXfrm>
    </dsp:sp>
    <dsp:sp modelId="{CA0C9C5A-E5B5-3D4C-B649-BA20C7593C71}">
      <dsp:nvSpPr>
        <dsp:cNvPr id="0" name=""/>
        <dsp:cNvSpPr/>
      </dsp:nvSpPr>
      <dsp:spPr>
        <a:xfrm>
          <a:off x="0" y="4237434"/>
          <a:ext cx="50982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DD77C-A3E0-3449-9AAA-2FC7D99EE30C}">
      <dsp:nvSpPr>
        <dsp:cNvPr id="0" name=""/>
        <dsp:cNvSpPr/>
      </dsp:nvSpPr>
      <dsp:spPr>
        <a:xfrm>
          <a:off x="0" y="4237434"/>
          <a:ext cx="5098256" cy="706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Student Government Treasurer</a:t>
          </a:r>
        </a:p>
      </dsp:txBody>
      <dsp:txXfrm>
        <a:off x="0" y="4237434"/>
        <a:ext cx="5098256" cy="706238"/>
      </dsp:txXfrm>
    </dsp:sp>
    <dsp:sp modelId="{3D4AED72-27A2-6148-AA9C-24A023050906}">
      <dsp:nvSpPr>
        <dsp:cNvPr id="0" name=""/>
        <dsp:cNvSpPr/>
      </dsp:nvSpPr>
      <dsp:spPr>
        <a:xfrm>
          <a:off x="0" y="4943673"/>
          <a:ext cx="50982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AF5C5-48EE-9447-8839-C2E287014355}">
      <dsp:nvSpPr>
        <dsp:cNvPr id="0" name=""/>
        <dsp:cNvSpPr/>
      </dsp:nvSpPr>
      <dsp:spPr>
        <a:xfrm>
          <a:off x="0" y="4943672"/>
          <a:ext cx="5098256" cy="706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Student Government Vice President</a:t>
          </a:r>
        </a:p>
      </dsp:txBody>
      <dsp:txXfrm>
        <a:off x="0" y="4943672"/>
        <a:ext cx="5098256" cy="7062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F43BA-3F33-A440-8475-DE1CEF94388F}">
      <dsp:nvSpPr>
        <dsp:cNvPr id="0" name=""/>
        <dsp:cNvSpPr/>
      </dsp:nvSpPr>
      <dsp:spPr>
        <a:xfrm>
          <a:off x="0" y="37108"/>
          <a:ext cx="5098256" cy="11520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Campus Life (SECA)</a:t>
          </a:r>
        </a:p>
      </dsp:txBody>
      <dsp:txXfrm>
        <a:off x="56237" y="93345"/>
        <a:ext cx="4985782" cy="1039555"/>
      </dsp:txXfrm>
    </dsp:sp>
    <dsp:sp modelId="{E2E9F6F5-5364-2F44-A01F-9EDBC2C3F14E}">
      <dsp:nvSpPr>
        <dsp:cNvPr id="0" name=""/>
        <dsp:cNvSpPr/>
      </dsp:nvSpPr>
      <dsp:spPr>
        <a:xfrm>
          <a:off x="0" y="1189138"/>
          <a:ext cx="5098256" cy="1440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87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2</a:t>
          </a:r>
          <a:r>
            <a:rPr lang="en-US" sz="2300" kern="1200" baseline="30000"/>
            <a:t>nd</a:t>
          </a:r>
          <a:r>
            <a:rPr lang="en-US" sz="2300" kern="1200"/>
            <a:t> Floor Ellis Hall, across from Eagle’s Landing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Email </a:t>
          </a:r>
          <a:r>
            <a:rPr lang="en-US" sz="2300" kern="1200" dirty="0">
              <a:hlinkClick xmlns:r="http://schemas.openxmlformats.org/officeDocument/2006/relationships" r:id="rId1"/>
            </a:rPr>
            <a:t>seca@Juniata.edu</a:t>
          </a:r>
          <a:r>
            <a:rPr lang="en-US" sz="2300" kern="1200" dirty="0"/>
            <a:t> for questions and appointments</a:t>
          </a:r>
        </a:p>
      </dsp:txBody>
      <dsp:txXfrm>
        <a:off x="0" y="1189138"/>
        <a:ext cx="5098256" cy="1440719"/>
      </dsp:txXfrm>
    </dsp:sp>
    <dsp:sp modelId="{40E043AC-40E2-664D-8286-F2947D9C5AE9}">
      <dsp:nvSpPr>
        <dsp:cNvPr id="0" name=""/>
        <dsp:cNvSpPr/>
      </dsp:nvSpPr>
      <dsp:spPr>
        <a:xfrm>
          <a:off x="0" y="2629858"/>
          <a:ext cx="5098256" cy="1152029"/>
        </a:xfrm>
        <a:prstGeom prst="roundRec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Bursar’s Counter &amp; Accounting Office</a:t>
          </a:r>
        </a:p>
      </dsp:txBody>
      <dsp:txXfrm>
        <a:off x="56237" y="2686095"/>
        <a:ext cx="4985782" cy="1039555"/>
      </dsp:txXfrm>
    </dsp:sp>
    <dsp:sp modelId="{5420D26A-3A9B-F942-9B59-602629762385}">
      <dsp:nvSpPr>
        <dsp:cNvPr id="0" name=""/>
        <dsp:cNvSpPr/>
      </dsp:nvSpPr>
      <dsp:spPr>
        <a:xfrm>
          <a:off x="0" y="3781888"/>
          <a:ext cx="5098256" cy="1830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87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IH Brumbaugh House (17</a:t>
          </a:r>
          <a:r>
            <a:rPr lang="en-US" sz="2300" kern="1200" baseline="30000" dirty="0"/>
            <a:t>th</a:t>
          </a:r>
          <a:r>
            <a:rPr lang="en-US" sz="2300" kern="1200" dirty="0"/>
            <a:t> Street and Mifflin)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Erika Slocum, Steph Meyers, and Bursar Counter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10am – 3pm, M-F</a:t>
          </a:r>
        </a:p>
      </dsp:txBody>
      <dsp:txXfrm>
        <a:off x="0" y="3781888"/>
        <a:ext cx="5098256" cy="18309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F502A-A127-4AE5-A22F-A3084D1E0DE9}">
      <dsp:nvSpPr>
        <dsp:cNvPr id="0" name=""/>
        <dsp:cNvSpPr/>
      </dsp:nvSpPr>
      <dsp:spPr>
        <a:xfrm>
          <a:off x="0" y="615237"/>
          <a:ext cx="7543800" cy="11358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F452D-FEB9-4083-AF2A-74105E93482E}">
      <dsp:nvSpPr>
        <dsp:cNvPr id="0" name=""/>
        <dsp:cNvSpPr/>
      </dsp:nvSpPr>
      <dsp:spPr>
        <a:xfrm>
          <a:off x="343586" y="870798"/>
          <a:ext cx="624703" cy="6247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852905-1DB1-48EB-980B-787F1ECB1591}">
      <dsp:nvSpPr>
        <dsp:cNvPr id="0" name=""/>
        <dsp:cNvSpPr/>
      </dsp:nvSpPr>
      <dsp:spPr>
        <a:xfrm>
          <a:off x="1311876" y="615237"/>
          <a:ext cx="6231923" cy="1135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208" tIns="120208" rIns="120208" bIns="12020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Equipment deemed necessary for the safety of participants and owned by the club must remain up to industry standards.</a:t>
          </a:r>
        </a:p>
      </dsp:txBody>
      <dsp:txXfrm>
        <a:off x="1311876" y="615237"/>
        <a:ext cx="6231923" cy="1135824"/>
      </dsp:txXfrm>
    </dsp:sp>
    <dsp:sp modelId="{653746E6-97EF-4CA4-A1F5-DD7533CB2DBA}">
      <dsp:nvSpPr>
        <dsp:cNvPr id="0" name=""/>
        <dsp:cNvSpPr/>
      </dsp:nvSpPr>
      <dsp:spPr>
        <a:xfrm>
          <a:off x="0" y="2035018"/>
          <a:ext cx="7543800" cy="11358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0DCE5-28D9-4ECC-A7E6-88AA3FA76A83}">
      <dsp:nvSpPr>
        <dsp:cNvPr id="0" name=""/>
        <dsp:cNvSpPr/>
      </dsp:nvSpPr>
      <dsp:spPr>
        <a:xfrm>
          <a:off x="343586" y="2290578"/>
          <a:ext cx="624703" cy="6247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E168B-FD60-46D0-B628-2B05E3F4C768}">
      <dsp:nvSpPr>
        <dsp:cNvPr id="0" name=""/>
        <dsp:cNvSpPr/>
      </dsp:nvSpPr>
      <dsp:spPr>
        <a:xfrm>
          <a:off x="1311876" y="2035018"/>
          <a:ext cx="6231923" cy="1135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208" tIns="120208" rIns="120208" bIns="12020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SECA may work with your club to schedule annual inspections of your equipment to ensure its compliance. </a:t>
          </a:r>
        </a:p>
      </dsp:txBody>
      <dsp:txXfrm>
        <a:off x="1311876" y="2035018"/>
        <a:ext cx="6231923" cy="11358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A4A9C-C28D-46C7-AE2A-8D63AC66A9CC}">
      <dsp:nvSpPr>
        <dsp:cNvPr id="0" name=""/>
        <dsp:cNvSpPr/>
      </dsp:nvSpPr>
      <dsp:spPr>
        <a:xfrm>
          <a:off x="420417" y="1081187"/>
          <a:ext cx="684228" cy="6842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ED9FC-9F86-45AD-A4A7-3F6522B60BAA}">
      <dsp:nvSpPr>
        <dsp:cNvPr id="0" name=""/>
        <dsp:cNvSpPr/>
      </dsp:nvSpPr>
      <dsp:spPr>
        <a:xfrm>
          <a:off x="2277" y="2026689"/>
          <a:ext cx="1520507" cy="608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Club Recruitment</a:t>
          </a:r>
        </a:p>
      </dsp:txBody>
      <dsp:txXfrm>
        <a:off x="2277" y="2026689"/>
        <a:ext cx="1520507" cy="608203"/>
      </dsp:txXfrm>
    </dsp:sp>
    <dsp:sp modelId="{E0E2369D-EB8C-4F05-B4AE-D6BC8EEFAD32}">
      <dsp:nvSpPr>
        <dsp:cNvPr id="0" name=""/>
        <dsp:cNvSpPr/>
      </dsp:nvSpPr>
      <dsp:spPr>
        <a:xfrm>
          <a:off x="2207013" y="1081187"/>
          <a:ext cx="684228" cy="6842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AAAD8-494A-49ED-8F74-78B904524096}">
      <dsp:nvSpPr>
        <dsp:cNvPr id="0" name=""/>
        <dsp:cNvSpPr/>
      </dsp:nvSpPr>
      <dsp:spPr>
        <a:xfrm>
          <a:off x="1788874" y="2026689"/>
          <a:ext cx="1520507" cy="608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Event Planning 101 &amp; Effective Marketing</a:t>
          </a:r>
        </a:p>
      </dsp:txBody>
      <dsp:txXfrm>
        <a:off x="1788874" y="2026689"/>
        <a:ext cx="1520507" cy="608203"/>
      </dsp:txXfrm>
    </dsp:sp>
    <dsp:sp modelId="{61B9CECE-4407-4E8A-ABD1-8C45511CA93A}">
      <dsp:nvSpPr>
        <dsp:cNvPr id="0" name=""/>
        <dsp:cNvSpPr/>
      </dsp:nvSpPr>
      <dsp:spPr>
        <a:xfrm>
          <a:off x="3993610" y="1081187"/>
          <a:ext cx="684228" cy="6842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F46E9-68B3-4516-A655-931F00FD76B0}">
      <dsp:nvSpPr>
        <dsp:cNvPr id="0" name=""/>
        <dsp:cNvSpPr/>
      </dsp:nvSpPr>
      <dsp:spPr>
        <a:xfrm>
          <a:off x="3575470" y="2026689"/>
          <a:ext cx="1520507" cy="608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Working with Your Advisor </a:t>
          </a:r>
        </a:p>
      </dsp:txBody>
      <dsp:txXfrm>
        <a:off x="3575470" y="2026689"/>
        <a:ext cx="1520507" cy="608203"/>
      </dsp:txXfrm>
    </dsp:sp>
    <dsp:sp modelId="{3F9E1064-29A4-4F06-AF07-5C05363B6209}">
      <dsp:nvSpPr>
        <dsp:cNvPr id="0" name=""/>
        <dsp:cNvSpPr/>
      </dsp:nvSpPr>
      <dsp:spPr>
        <a:xfrm>
          <a:off x="1313715" y="3015019"/>
          <a:ext cx="684228" cy="6842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6E2B2-AA7A-4E23-9056-81372F51D019}">
      <dsp:nvSpPr>
        <dsp:cNvPr id="0" name=""/>
        <dsp:cNvSpPr/>
      </dsp:nvSpPr>
      <dsp:spPr>
        <a:xfrm>
          <a:off x="895575" y="3960521"/>
          <a:ext cx="1520507" cy="608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Traveling Off-Campus</a:t>
          </a:r>
        </a:p>
      </dsp:txBody>
      <dsp:txXfrm>
        <a:off x="895575" y="3960521"/>
        <a:ext cx="1520507" cy="608203"/>
      </dsp:txXfrm>
    </dsp:sp>
    <dsp:sp modelId="{CD2187F8-8F9A-4B2D-9872-51FAD283332B}">
      <dsp:nvSpPr>
        <dsp:cNvPr id="0" name=""/>
        <dsp:cNvSpPr/>
      </dsp:nvSpPr>
      <dsp:spPr>
        <a:xfrm>
          <a:off x="3100312" y="3015019"/>
          <a:ext cx="684228" cy="68422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1F5E7-1CFC-41A5-8C84-0D7B4DE2637E}">
      <dsp:nvSpPr>
        <dsp:cNvPr id="0" name=""/>
        <dsp:cNvSpPr/>
      </dsp:nvSpPr>
      <dsp:spPr>
        <a:xfrm>
          <a:off x="2682172" y="3960521"/>
          <a:ext cx="1520507" cy="608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How to Effectively Transition your Club</a:t>
          </a:r>
        </a:p>
      </dsp:txBody>
      <dsp:txXfrm>
        <a:off x="2682172" y="3960521"/>
        <a:ext cx="1520507" cy="6082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E6606-4F9F-42BD-8DD8-5E54FDD13DA6}">
      <dsp:nvSpPr>
        <dsp:cNvPr id="0" name=""/>
        <dsp:cNvSpPr/>
      </dsp:nvSpPr>
      <dsp:spPr>
        <a:xfrm>
          <a:off x="0" y="2344"/>
          <a:ext cx="5098256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86C4B-BD5A-425A-A8BA-495A33BE403B}">
      <dsp:nvSpPr>
        <dsp:cNvPr id="0" name=""/>
        <dsp:cNvSpPr/>
      </dsp:nvSpPr>
      <dsp:spPr>
        <a:xfrm>
          <a:off x="359511" y="269750"/>
          <a:ext cx="653657" cy="6536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C5633-366F-45C6-8BC4-8D1DB52950D2}">
      <dsp:nvSpPr>
        <dsp:cNvPr id="0" name=""/>
        <dsp:cNvSpPr/>
      </dsp:nvSpPr>
      <dsp:spPr>
        <a:xfrm>
          <a:off x="1372680" y="2344"/>
          <a:ext cx="3725575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Tax Exemption</a:t>
          </a:r>
        </a:p>
      </dsp:txBody>
      <dsp:txXfrm>
        <a:off x="1372680" y="2344"/>
        <a:ext cx="3725575" cy="1188467"/>
      </dsp:txXfrm>
    </dsp:sp>
    <dsp:sp modelId="{1449208D-7F1F-4B28-A1F5-826C4622EC67}">
      <dsp:nvSpPr>
        <dsp:cNvPr id="0" name=""/>
        <dsp:cNvSpPr/>
      </dsp:nvSpPr>
      <dsp:spPr>
        <a:xfrm>
          <a:off x="0" y="1487929"/>
          <a:ext cx="5098256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C74C2-0B35-4936-B33B-B8AFDCAC3E16}">
      <dsp:nvSpPr>
        <dsp:cNvPr id="0" name=""/>
        <dsp:cNvSpPr/>
      </dsp:nvSpPr>
      <dsp:spPr>
        <a:xfrm>
          <a:off x="359511" y="1755334"/>
          <a:ext cx="653657" cy="6536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5977E-C2A5-44DE-99BE-091637C59284}">
      <dsp:nvSpPr>
        <dsp:cNvPr id="0" name=""/>
        <dsp:cNvSpPr/>
      </dsp:nvSpPr>
      <dsp:spPr>
        <a:xfrm>
          <a:off x="1372680" y="1487929"/>
          <a:ext cx="3725575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Purchasing Cards (P-Cards)</a:t>
          </a:r>
        </a:p>
      </dsp:txBody>
      <dsp:txXfrm>
        <a:off x="1372680" y="1487929"/>
        <a:ext cx="3725575" cy="1188467"/>
      </dsp:txXfrm>
    </dsp:sp>
    <dsp:sp modelId="{72C43036-86C8-4B00-BEC9-3919EB180CC2}">
      <dsp:nvSpPr>
        <dsp:cNvPr id="0" name=""/>
        <dsp:cNvSpPr/>
      </dsp:nvSpPr>
      <dsp:spPr>
        <a:xfrm>
          <a:off x="0" y="2973514"/>
          <a:ext cx="5098256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39CC8-5C43-4600-8071-F0417E0639BA}">
      <dsp:nvSpPr>
        <dsp:cNvPr id="0" name=""/>
        <dsp:cNvSpPr/>
      </dsp:nvSpPr>
      <dsp:spPr>
        <a:xfrm>
          <a:off x="359511" y="3240919"/>
          <a:ext cx="653657" cy="653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2146F0-8D10-4E07-BBE0-E160A7F568A3}">
      <dsp:nvSpPr>
        <dsp:cNvPr id="0" name=""/>
        <dsp:cNvSpPr/>
      </dsp:nvSpPr>
      <dsp:spPr>
        <a:xfrm>
          <a:off x="1372680" y="2973514"/>
          <a:ext cx="3725575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Payment Requests</a:t>
          </a:r>
        </a:p>
      </dsp:txBody>
      <dsp:txXfrm>
        <a:off x="1372680" y="2973514"/>
        <a:ext cx="3725575" cy="1188467"/>
      </dsp:txXfrm>
    </dsp:sp>
    <dsp:sp modelId="{B583B8EC-A47A-4EF5-91ED-2627339D5289}">
      <dsp:nvSpPr>
        <dsp:cNvPr id="0" name=""/>
        <dsp:cNvSpPr/>
      </dsp:nvSpPr>
      <dsp:spPr>
        <a:xfrm>
          <a:off x="0" y="4459099"/>
          <a:ext cx="5098256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AAE46-9E4D-41C4-8BF2-FE247B9D83F4}">
      <dsp:nvSpPr>
        <dsp:cNvPr id="0" name=""/>
        <dsp:cNvSpPr/>
      </dsp:nvSpPr>
      <dsp:spPr>
        <a:xfrm>
          <a:off x="359511" y="4726504"/>
          <a:ext cx="653657" cy="6536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5AE27-EAE3-4A87-88BA-04603E93E860}">
      <dsp:nvSpPr>
        <dsp:cNvPr id="0" name=""/>
        <dsp:cNvSpPr/>
      </dsp:nvSpPr>
      <dsp:spPr>
        <a:xfrm>
          <a:off x="1372680" y="4459099"/>
          <a:ext cx="3725575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Purchase Order</a:t>
          </a:r>
        </a:p>
      </dsp:txBody>
      <dsp:txXfrm>
        <a:off x="1372680" y="4459099"/>
        <a:ext cx="3725575" cy="1188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3AE51-0D34-6349-9C74-979DA616AB80}" type="datetimeFigureOut">
              <a:rPr lang="en-US" smtClean="0"/>
              <a:t>1/28/20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CF2D9-EE3E-3942-81B5-6F2F865A7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5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College’s insurance policy does not cover the use of privately-owned vehicles for College-sanctioned travel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CF2D9-EE3E-3942-81B5-6F2F865A75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45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CF2D9-EE3E-3942-81B5-6F2F865A75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44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a copy of the</a:t>
            </a:r>
            <a:r>
              <a:rPr lang="en-US" baseline="0" dirty="0"/>
              <a:t> receipt and the form before turning them in</a:t>
            </a:r>
          </a:p>
          <a:p>
            <a:r>
              <a:rPr lang="en-US" baseline="0" dirty="0"/>
              <a:t>Keep the slip from the bursar’s office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CF2D9-EE3E-3942-81B5-6F2F865A75A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27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a copy of the deposit form before turning it in</a:t>
            </a:r>
          </a:p>
          <a:p>
            <a:r>
              <a:rPr lang="en-US" dirty="0"/>
              <a:t>Keep</a:t>
            </a:r>
            <a:r>
              <a:rPr lang="en-US" baseline="0" dirty="0"/>
              <a:t> the slip from the bursar’s office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CF2D9-EE3E-3942-81B5-6F2F865A75A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60A6-83A6-BA48-BA50-EF0BAA62A9C6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CC7-1772-AA42-8B14-00A56AF977C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20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60A6-83A6-BA48-BA50-EF0BAA62A9C6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CC7-1772-AA42-8B14-00A56AF9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60A6-83A6-BA48-BA50-EF0BAA62A9C6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CC7-1772-AA42-8B14-00A56AF9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7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60A6-83A6-BA48-BA50-EF0BAA62A9C6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CC7-1772-AA42-8B14-00A56AF9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9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60A6-83A6-BA48-BA50-EF0BAA62A9C6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CC7-1772-AA42-8B14-00A56AF977C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92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60A6-83A6-BA48-BA50-EF0BAA62A9C6}" type="datetimeFigureOut">
              <a:rPr lang="en-US" smtClean="0"/>
              <a:t>1/28/20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CC7-1772-AA42-8B14-00A56AF9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0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60A6-83A6-BA48-BA50-EF0BAA62A9C6}" type="datetimeFigureOut">
              <a:rPr lang="en-US" smtClean="0"/>
              <a:t>1/28/20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CC7-1772-AA42-8B14-00A56AF9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38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60A6-83A6-BA48-BA50-EF0BAA62A9C6}" type="datetimeFigureOut">
              <a:rPr lang="en-US" smtClean="0"/>
              <a:t>1/28/20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CC7-1772-AA42-8B14-00A56AF9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60A6-83A6-BA48-BA50-EF0BAA62A9C6}" type="datetimeFigureOut">
              <a:rPr lang="en-US" smtClean="0"/>
              <a:t>1/28/20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CC7-1772-AA42-8B14-00A56AF9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6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09560A6-83A6-BA48-BA50-EF0BAA62A9C6}" type="datetimeFigureOut">
              <a:rPr lang="en-US" smtClean="0"/>
              <a:t>1/28/20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B97CC7-1772-AA42-8B14-00A56AF9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2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60A6-83A6-BA48-BA50-EF0BAA62A9C6}" type="datetimeFigureOut">
              <a:rPr lang="en-US" smtClean="0"/>
              <a:t>1/28/20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CC7-1772-AA42-8B14-00A56AF9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6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9560A6-83A6-BA48-BA50-EF0BAA62A9C6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B97CC7-1772-AA42-8B14-00A56AF977C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3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eca@Juniata.ed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eca@Juniata.ed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osa@juniata.edu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E362070-691D-44DB-98D4-BC61774B0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A7EFE9C-DAE7-4ECA-BDB2-34E2534B8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58452" y="4325112"/>
            <a:ext cx="53492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7378" y="758952"/>
            <a:ext cx="5489381" cy="3566160"/>
          </a:xfrm>
        </p:spPr>
        <p:txBody>
          <a:bodyPr>
            <a:normAutofit/>
          </a:bodyPr>
          <a:lstStyle/>
          <a:p>
            <a:r>
              <a:rPr lang="en-US" sz="6800" dirty="0">
                <a:latin typeface="Helvetica" pitchFamily="2" charset="0"/>
              </a:rPr>
              <a:t>RSO Officers Training</a:t>
            </a:r>
            <a:br>
              <a:rPr lang="en-US" sz="6800" dirty="0"/>
            </a:br>
            <a:endParaRPr lang="en-US" sz="6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7378" y="4455620"/>
            <a:ext cx="5491459" cy="1143000"/>
          </a:xfrm>
        </p:spPr>
        <p:txBody>
          <a:bodyPr>
            <a:normAutofit/>
          </a:bodyPr>
          <a:lstStyle/>
          <a:p>
            <a:r>
              <a:rPr lang="en-US"/>
              <a:t>2019-2020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0CE275-BAEC-48E9-B00C-1B635C68F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2C524A-01E1-4209-AE20-DA64F7CB1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4F42D19-E5C9-FF45-97B5-3B6821579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2419" y="1491291"/>
            <a:ext cx="1912540" cy="247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51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92C3-EC89-6243-915A-79B92C950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en-US" dirty="0"/>
              <a:t>Equipment Inspections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0DF848-CB00-4554-8C2A-4D55EAA9DA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417026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F169B94-655A-0B42-AA56-3B41C0BBA2CA}"/>
              </a:ext>
            </a:extLst>
          </p:cNvPr>
          <p:cNvSpPr txBox="1"/>
          <p:nvPr/>
        </p:nvSpPr>
        <p:spPr>
          <a:xfrm>
            <a:off x="411887" y="5876418"/>
            <a:ext cx="832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*If you have not signed up for a time to pick up your equipment, it will be repurposed.*</a:t>
            </a:r>
          </a:p>
        </p:txBody>
      </p:sp>
    </p:spTree>
    <p:extLst>
      <p:ext uri="{BB962C8B-B14F-4D97-AF65-F5344CB8AC3E}">
        <p14:creationId xmlns:p14="http://schemas.microsoft.com/office/powerpoint/2010/main" val="4123710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EC3F-8217-634B-A4FB-94D2604C1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Copyright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0C06-A5DE-1C48-8184-B673B50EE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Film licenses are required!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7893C3-D144-894E-AFBF-9A50C9961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250" y="4443096"/>
            <a:ext cx="3365500" cy="11102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7AC7E9-121A-314B-8DDF-F4FD7C65C716}"/>
              </a:ext>
            </a:extLst>
          </p:cNvPr>
          <p:cNvSpPr txBox="1"/>
          <p:nvPr/>
        </p:nvSpPr>
        <p:spPr>
          <a:xfrm>
            <a:off x="2706168" y="3488082"/>
            <a:ext cx="3777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Email </a:t>
            </a:r>
            <a:r>
              <a:rPr lang="en-US" i="1" dirty="0">
                <a:hlinkClick r:id="rId4"/>
              </a:rPr>
              <a:t>seca@Juniata.edu</a:t>
            </a:r>
            <a:r>
              <a:rPr lang="en-US" i="1" dirty="0"/>
              <a:t> with requests</a:t>
            </a:r>
          </a:p>
        </p:txBody>
      </p:sp>
    </p:spTree>
    <p:extLst>
      <p:ext uri="{BB962C8B-B14F-4D97-AF65-F5344CB8AC3E}">
        <p14:creationId xmlns:p14="http://schemas.microsoft.com/office/powerpoint/2010/main" val="432533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D7AC4-575C-FE48-AA83-D1EBB4BA7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en-US" dirty="0"/>
              <a:t>Working with Parkhurst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8C67C8-B567-3D4F-B280-809F45E9C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94" y="1224619"/>
            <a:ext cx="4088720" cy="408872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A02F2-D346-2A44-A736-ADC1B3C1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en-US" sz="2800" dirty="0"/>
              <a:t>Catering Guides &amp; </a:t>
            </a:r>
            <a:r>
              <a:rPr lang="en-US" sz="2800" dirty="0" err="1"/>
              <a:t>Catertrax</a:t>
            </a:r>
            <a:endParaRPr lang="en-US" sz="2800" dirty="0"/>
          </a:p>
          <a:p>
            <a:pPr lvl="1"/>
            <a:r>
              <a:rPr lang="en-US" sz="2400" dirty="0"/>
              <a:t>Right of First Refusal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87DBF8-5C50-4034-8B79-FE54A01A8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720853-E885-4BE5-BFE2-24004CEF6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6083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4853B-CF5A-D94F-BF95-3E01AAC0C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Posting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8BEFD-9CD1-2140-A16B-87DB22D67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615225"/>
          </a:xfrm>
        </p:spPr>
        <p:txBody>
          <a:bodyPr/>
          <a:lstStyle/>
          <a:p>
            <a:pPr marL="114300" lvl="0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dirty="0"/>
              <a:t>Overview</a:t>
            </a:r>
          </a:p>
          <a:p>
            <a:pPr marL="406908" lvl="1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 dirty="0"/>
              <a:t>Applies across campus constituencies</a:t>
            </a:r>
          </a:p>
          <a:p>
            <a:pPr marL="406908" lvl="1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 dirty="0"/>
              <a:t>Content Neutral</a:t>
            </a:r>
          </a:p>
          <a:p>
            <a:pPr marL="406908" lvl="1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 dirty="0"/>
              <a:t>Designated Posting Areas</a:t>
            </a:r>
          </a:p>
          <a:p>
            <a:pPr marL="406908" lvl="1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 dirty="0"/>
              <a:t>11x17 Inches for Postings</a:t>
            </a:r>
          </a:p>
          <a:p>
            <a:pPr marL="406908" lvl="1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 dirty="0"/>
              <a:t>Painters Tape Required</a:t>
            </a:r>
          </a:p>
          <a:p>
            <a:pPr marL="406908" lvl="1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 dirty="0"/>
              <a:t>No Windows of Glass Surfaces</a:t>
            </a:r>
          </a:p>
          <a:p>
            <a:pPr marL="406908" lvl="1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 dirty="0"/>
              <a:t>Identification of Group or Individual and Date</a:t>
            </a:r>
          </a:p>
          <a:p>
            <a:pPr marL="754380" lvl="2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Event Specific - remove within 48 hours of event date</a:t>
            </a:r>
          </a:p>
          <a:p>
            <a:pPr marL="754380" lvl="2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No Event - may remain posted for 2 weeks</a:t>
            </a:r>
          </a:p>
          <a:p>
            <a:r>
              <a:rPr lang="en-US" dirty="0"/>
              <a:t>Exemptions</a:t>
            </a:r>
          </a:p>
          <a:p>
            <a:pPr lvl="1"/>
            <a:r>
              <a:rPr lang="en-US" dirty="0"/>
              <a:t>Email </a:t>
            </a:r>
            <a:r>
              <a:rPr lang="en-US" dirty="0">
                <a:hlinkClick r:id="rId2"/>
              </a:rPr>
              <a:t>seca@Juniata.edu</a:t>
            </a:r>
            <a:endParaRPr lang="en-US" dirty="0"/>
          </a:p>
          <a:p>
            <a:r>
              <a:rPr lang="en-US" dirty="0"/>
              <a:t>Full Policy </a:t>
            </a:r>
          </a:p>
          <a:p>
            <a:pPr lvl="1"/>
            <a:r>
              <a:rPr lang="en-US" dirty="0"/>
              <a:t>SECA – Forms – Campus Posting Policy</a:t>
            </a:r>
          </a:p>
          <a:p>
            <a:r>
              <a:rPr lang="en-US" dirty="0"/>
              <a:t>Posting Policy Violation </a:t>
            </a:r>
          </a:p>
        </p:txBody>
      </p:sp>
    </p:spTree>
    <p:extLst>
      <p:ext uri="{BB962C8B-B14F-4D97-AF65-F5344CB8AC3E}">
        <p14:creationId xmlns:p14="http://schemas.microsoft.com/office/powerpoint/2010/main" val="835619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RSO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RSO Handbook – SECA Webpage</a:t>
            </a:r>
          </a:p>
          <a:p>
            <a:r>
              <a:rPr lang="en-US" dirty="0"/>
              <a:t>Event Registration Form – SECA Webpage</a:t>
            </a:r>
          </a:p>
          <a:p>
            <a:r>
              <a:rPr lang="en-US" dirty="0"/>
              <a:t>RSO Closet – Campus and Residential Life Desk</a:t>
            </a:r>
          </a:p>
          <a:p>
            <a:r>
              <a:rPr lang="en-US" dirty="0"/>
              <a:t>Office Supplies –Campus and Resident Life Desk</a:t>
            </a:r>
          </a:p>
          <a:p>
            <a:r>
              <a:rPr lang="en-US" dirty="0"/>
              <a:t>Juniata Brand Usage – Arch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75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8A1B5F-0801-4AFF-A489-335B6A851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201B52-6441-4DBA-BACE-235977581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DF3DBB-17DD-4058-A944-5578E18A0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1714" cy="497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90AF39-3D9D-A34E-9C63-1EFEED6F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rgbClr val="FFFFFF"/>
                </a:solidFill>
              </a:rPr>
              <a:t>Working with Your Advisor</a:t>
            </a:r>
          </a:p>
        </p:txBody>
      </p:sp>
    </p:spTree>
    <p:extLst>
      <p:ext uri="{BB962C8B-B14F-4D97-AF65-F5344CB8AC3E}">
        <p14:creationId xmlns:p14="http://schemas.microsoft.com/office/powerpoint/2010/main" val="888363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3" y="0"/>
            <a:ext cx="91397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A5DAF-3D40-F24F-9AB1-44F955806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Optional Upcoming Trainings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592014-D1E1-4715-A777-A7BEFB38BF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141039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206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583BC-AC7B-974D-AE51-C193D8BB5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Optional Trainings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49DCE-420A-534B-AFC6-3EF2EF893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Service Clubs </a:t>
            </a:r>
          </a:p>
          <a:p>
            <a:pPr lvl="1"/>
            <a:r>
              <a:rPr lang="en-US" dirty="0"/>
              <a:t>1-hour overview with Director of Service Learning</a:t>
            </a:r>
          </a:p>
          <a:p>
            <a:r>
              <a:rPr lang="en-US" dirty="0"/>
              <a:t>Clubs with Higher Risk</a:t>
            </a:r>
          </a:p>
          <a:p>
            <a:pPr lvl="1"/>
            <a:r>
              <a:rPr lang="en-US" dirty="0"/>
              <a:t>1-hour overview with SECA and Assistant Director of Human Resources and Risk Management</a:t>
            </a:r>
          </a:p>
          <a:p>
            <a:r>
              <a:rPr lang="en-US" dirty="0"/>
              <a:t>Club Sports</a:t>
            </a:r>
          </a:p>
          <a:p>
            <a:pPr lvl="1"/>
            <a:r>
              <a:rPr lang="en-US" dirty="0"/>
              <a:t>1-hour overview with SECA; scheduling to vary</a:t>
            </a:r>
          </a:p>
        </p:txBody>
      </p:sp>
    </p:spTree>
    <p:extLst>
      <p:ext uri="{BB962C8B-B14F-4D97-AF65-F5344CB8AC3E}">
        <p14:creationId xmlns:p14="http://schemas.microsoft.com/office/powerpoint/2010/main" val="1324224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4461041-8413-4023-ABA7-9E499B0AD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956D84-EFD5-7A47-922F-F4A348307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99" y="4550229"/>
            <a:ext cx="8181805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>
                <a:solidFill>
                  <a:schemeClr val="tx1">
                    <a:lumMod val="85000"/>
                    <a:lumOff val="15000"/>
                  </a:schemeClr>
                </a:solidFill>
              </a:rPr>
              <a:t>Questions?</a:t>
            </a: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7ED3DDE1-F5A2-41A5-B0EE-76320822E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592" y="640080"/>
            <a:ext cx="3602736" cy="360273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05BCF04-4702-43D0-BE8F-DBF6C2F65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814" y="5618770"/>
            <a:ext cx="78867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841E764-4629-49E0-994A-6F92FEFB9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635077-9890-4CC8-9792-28743EBFE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1062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8A1B5F-0801-4AFF-A489-335B6A851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201B52-6441-4DBA-BACE-235977581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DF3DBB-17DD-4058-A944-5578E18A0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1714" cy="497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9DBDD-019C-D240-8051-55677776B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rgbClr val="FFFFFF"/>
                </a:solidFill>
              </a:rPr>
              <a:t>Take a little break</a:t>
            </a:r>
          </a:p>
        </p:txBody>
      </p:sp>
    </p:spTree>
    <p:extLst>
      <p:ext uri="{BB962C8B-B14F-4D97-AF65-F5344CB8AC3E}">
        <p14:creationId xmlns:p14="http://schemas.microsoft.com/office/powerpoint/2010/main" val="3656745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Please Sign In:</a:t>
            </a:r>
          </a:p>
          <a:p>
            <a:endParaRPr lang="en-US" sz="3600" dirty="0"/>
          </a:p>
          <a:p>
            <a:r>
              <a:rPr lang="en-US" sz="3600" dirty="0"/>
              <a:t>https://</a:t>
            </a:r>
            <a:r>
              <a:rPr lang="en-US" sz="3600" dirty="0" err="1"/>
              <a:t>forms.gle</a:t>
            </a:r>
            <a:r>
              <a:rPr lang="en-US" sz="3600" dirty="0"/>
              <a:t>/eNqE84fAZa2ufqNa6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91BF342-8F39-9341-BF9E-250E83BFB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349" y="3825845"/>
            <a:ext cx="1757302" cy="227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50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908487-D8F2-7047-B01A-1FE712623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en-US" dirty="0"/>
              <a:t>Check Back In		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3B14CF5-14C5-5848-B770-FEFA502A5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12" y="645106"/>
            <a:ext cx="4053884" cy="524774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103EA-6A23-D440-A603-623FF7931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forms.gle</a:t>
            </a:r>
            <a:r>
              <a:rPr lang="en-US" dirty="0"/>
              <a:t>/eNqE84fAZa2ufqNa6</a:t>
            </a:r>
          </a:p>
          <a:p>
            <a:endParaRPr lang="en-US" dirty="0"/>
          </a:p>
          <a:p>
            <a:r>
              <a:rPr lang="en-US" dirty="0"/>
              <a:t>^Make sure to sign-in if you haven’t!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87DBF8-5C50-4034-8B79-FE54A01A8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720853-E885-4BE5-BFE2-24004CEF6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974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RSO Budgets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Requesting Funding in Spring</a:t>
            </a:r>
          </a:p>
          <a:p>
            <a:pPr lvl="1"/>
            <a:r>
              <a:rPr lang="en-US" dirty="0"/>
              <a:t>Petitions for Additional Funding</a:t>
            </a:r>
          </a:p>
          <a:p>
            <a:r>
              <a:rPr lang="en-US" dirty="0"/>
              <a:t>Current Budget Amounts and Account Code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Account Number: 21-AAAAA-XXXX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Object Codes: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Expenses – 6199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Deposits – 4829</a:t>
            </a:r>
          </a:p>
          <a:p>
            <a:r>
              <a:rPr lang="en-US" dirty="0"/>
              <a:t>You are responsible for maintaining your records</a:t>
            </a:r>
          </a:p>
          <a:p>
            <a:pPr lvl="1"/>
            <a:r>
              <a:rPr lang="en-US" dirty="0"/>
              <a:t>Keep your receipts and transaction records!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79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DEF8F9-FFEF-4EDB-8A06-8A7884ED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0747CA7-2579-4FF5-95CF-E3FA65C9E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1" y="6400800"/>
            <a:ext cx="914161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63BD94-CA0C-4C27-BB07-89F71DEA2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44820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3" y="0"/>
            <a:ext cx="91397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Purchases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AB4142-3CD5-4434-9E65-03EBCC45DF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73801516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4472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Exemption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0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●"/>
            </a:pPr>
            <a:r>
              <a:rPr lang="en" sz="1900" dirty="0">
                <a:latin typeface="Calibri"/>
                <a:cs typeface="Calibri"/>
              </a:rPr>
              <a:t>Tax Exempt &amp; Tax Exempt Cards</a:t>
            </a: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sz="1900" b="1" dirty="0">
                <a:latin typeface="Calibri"/>
                <a:cs typeface="Calibri"/>
              </a:rPr>
              <a:t>JC should not be charged tax; our tax exempt number is on the pcard.</a:t>
            </a: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sz="1900" dirty="0">
                <a:latin typeface="Calibri"/>
                <a:cs typeface="Calibri"/>
              </a:rPr>
              <a:t>Tax Exempt Cards: </a:t>
            </a:r>
          </a:p>
          <a:p>
            <a:pPr marL="1371600" lvl="2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■"/>
            </a:pPr>
            <a:r>
              <a:rPr lang="en" sz="1900" dirty="0">
                <a:latin typeface="Calibri"/>
                <a:cs typeface="Calibri"/>
              </a:rPr>
              <a:t>Cannot use tax exempt w/ Personal Credit Card, but works with </a:t>
            </a:r>
            <a:r>
              <a:rPr lang="en" sz="1900" b="1" dirty="0">
                <a:latin typeface="Calibri"/>
                <a:cs typeface="Calibri"/>
              </a:rPr>
              <a:t>CASH</a:t>
            </a:r>
            <a:r>
              <a:rPr lang="en" sz="1900" dirty="0">
                <a:latin typeface="Calibri"/>
                <a:cs typeface="Calibri"/>
              </a:rPr>
              <a:t>.</a:t>
            </a:r>
          </a:p>
          <a:p>
            <a:pPr marL="1371600" lvl="2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■"/>
            </a:pPr>
            <a:r>
              <a:rPr lang="en" sz="1900" b="1" dirty="0">
                <a:latin typeface="Calibri"/>
                <a:cs typeface="Calibri"/>
              </a:rPr>
              <a:t>Wal-Mart (grey card)</a:t>
            </a:r>
            <a:r>
              <a:rPr lang="en" sz="1900" dirty="0">
                <a:latin typeface="Calibri"/>
                <a:cs typeface="Calibri"/>
              </a:rPr>
              <a:t> - hand to cashier before they ring up anything</a:t>
            </a:r>
          </a:p>
          <a:p>
            <a:pPr marL="1645920" lvl="3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■"/>
            </a:pPr>
            <a:r>
              <a:rPr lang="en" sz="1900" dirty="0">
                <a:solidFill>
                  <a:srgbClr val="FF0000"/>
                </a:solidFill>
                <a:latin typeface="Calibri"/>
                <a:cs typeface="Calibri"/>
              </a:rPr>
              <a:t>must be returned at the end of the year with P-Card.</a:t>
            </a:r>
          </a:p>
          <a:p>
            <a:pPr marL="1371600" lvl="2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■"/>
            </a:pPr>
            <a:r>
              <a:rPr lang="en" sz="1900" b="1" dirty="0">
                <a:latin typeface="Calibri"/>
                <a:cs typeface="Calibri"/>
              </a:rPr>
              <a:t>Dollar General</a:t>
            </a:r>
            <a:r>
              <a:rPr lang="en" sz="1900" dirty="0">
                <a:latin typeface="Calibri"/>
                <a:cs typeface="Calibri"/>
              </a:rPr>
              <a:t> - requires a form from JC.</a:t>
            </a:r>
          </a:p>
          <a:p>
            <a:pPr marL="1371600" lvl="2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■"/>
            </a:pPr>
            <a:r>
              <a:rPr lang="en" sz="1900" b="1" dirty="0">
                <a:latin typeface="Calibri"/>
                <a:cs typeface="Calibri"/>
              </a:rPr>
              <a:t>Dollar Tree</a:t>
            </a:r>
            <a:r>
              <a:rPr lang="en" sz="1900" dirty="0">
                <a:latin typeface="Calibri"/>
                <a:cs typeface="Calibri"/>
              </a:rPr>
              <a:t> - complete form at the store.</a:t>
            </a:r>
          </a:p>
          <a:p>
            <a:pPr marL="1371600" lvl="2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■"/>
            </a:pPr>
            <a:r>
              <a:rPr lang="en" sz="1900" b="1" dirty="0">
                <a:latin typeface="Calibri"/>
                <a:cs typeface="Calibri"/>
              </a:rPr>
              <a:t>Michael’s</a:t>
            </a:r>
            <a:r>
              <a:rPr lang="en" sz="1900" dirty="0">
                <a:latin typeface="Calibri"/>
                <a:cs typeface="Calibri"/>
              </a:rPr>
              <a:t> - complete form at the store.</a:t>
            </a:r>
          </a:p>
          <a:p>
            <a:pPr marL="1371600" lvl="2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■"/>
            </a:pPr>
            <a:r>
              <a:rPr lang="en" sz="1900" b="1" dirty="0">
                <a:latin typeface="Calibri"/>
                <a:cs typeface="Calibri"/>
              </a:rPr>
              <a:t>AC Moore</a:t>
            </a:r>
            <a:r>
              <a:rPr lang="en" sz="1900" dirty="0">
                <a:latin typeface="Calibri"/>
                <a:cs typeface="Calibri"/>
              </a:rPr>
              <a:t> - have them look in the book, form should be on file.</a:t>
            </a:r>
          </a:p>
        </p:txBody>
      </p:sp>
    </p:spTree>
    <p:extLst>
      <p:ext uri="{BB962C8B-B14F-4D97-AF65-F5344CB8AC3E}">
        <p14:creationId xmlns:p14="http://schemas.microsoft.com/office/powerpoint/2010/main" val="4133024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Purchasing Cards (P-Cards)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●"/>
            </a:pPr>
            <a:r>
              <a:rPr lang="en" dirty="0">
                <a:latin typeface="Calibri"/>
                <a:cs typeface="Calibri"/>
              </a:rPr>
              <a:t>Terms and Conditions</a:t>
            </a: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dirty="0">
                <a:latin typeface="Calibri"/>
                <a:cs typeface="Calibri"/>
              </a:rPr>
              <a:t>Must have at least </a:t>
            </a:r>
            <a:r>
              <a:rPr lang="en" b="1" u="sng" dirty="0">
                <a:latin typeface="Calibri"/>
                <a:cs typeface="Calibri"/>
              </a:rPr>
              <a:t>$800</a:t>
            </a:r>
            <a:r>
              <a:rPr lang="en" dirty="0">
                <a:latin typeface="Calibri"/>
                <a:cs typeface="Calibri"/>
              </a:rPr>
              <a:t> in your RSO account</a:t>
            </a: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dirty="0">
                <a:latin typeface="Calibri"/>
                <a:cs typeface="Calibri"/>
              </a:rPr>
              <a:t>Only the president, treasurer and/or advisor can be named on the card, and the </a:t>
            </a:r>
            <a:r>
              <a:rPr lang="en" b="1" u="sng" dirty="0">
                <a:latin typeface="Calibri"/>
                <a:cs typeface="Calibri"/>
              </a:rPr>
              <a:t>only persons</a:t>
            </a:r>
            <a:r>
              <a:rPr lang="en" dirty="0">
                <a:latin typeface="Calibri"/>
                <a:cs typeface="Calibri"/>
              </a:rPr>
              <a:t> that can make purchases</a:t>
            </a: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dirty="0">
                <a:latin typeface="Calibri"/>
                <a:cs typeface="Calibri"/>
              </a:rPr>
              <a:t>However it is the </a:t>
            </a:r>
            <a:r>
              <a:rPr lang="en" b="1" u="sng" dirty="0">
                <a:latin typeface="Calibri"/>
                <a:cs typeface="Calibri"/>
              </a:rPr>
              <a:t>treasurer’s</a:t>
            </a:r>
            <a:r>
              <a:rPr lang="en" dirty="0">
                <a:latin typeface="Calibri"/>
                <a:cs typeface="Calibri"/>
              </a:rPr>
              <a:t> responsibility for </a:t>
            </a:r>
            <a:r>
              <a:rPr lang="en" b="1" u="sng" dirty="0">
                <a:latin typeface="Calibri"/>
                <a:cs typeface="Calibri"/>
              </a:rPr>
              <a:t>ALL</a:t>
            </a:r>
            <a:r>
              <a:rPr lang="en" dirty="0">
                <a:latin typeface="Calibri"/>
                <a:cs typeface="Calibri"/>
              </a:rPr>
              <a:t> purchases, receipts, accurate account information, etc.</a:t>
            </a:r>
            <a:endParaRPr lang="en-US" dirty="0">
              <a:latin typeface="Calibri"/>
              <a:cs typeface="Calibri"/>
            </a:endParaRPr>
          </a:p>
          <a:p>
            <a:pPr marL="571500" lvl="1" indent="0">
              <a:spcBef>
                <a:spcPts val="0"/>
              </a:spcBef>
              <a:buClr>
                <a:srgbClr val="1C4587"/>
              </a:buClr>
              <a:buSzPct val="100000"/>
              <a:buNone/>
            </a:pPr>
            <a:endParaRPr lang="en" sz="2400" dirty="0">
              <a:latin typeface="Calibri"/>
              <a:cs typeface="Calibri"/>
            </a:endParaRPr>
          </a:p>
          <a:p>
            <a:pPr marL="457200" lvl="0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●"/>
            </a:pPr>
            <a:r>
              <a:rPr lang="en" dirty="0">
                <a:latin typeface="Calibri"/>
                <a:cs typeface="Calibri"/>
              </a:rPr>
              <a:t>Lost Card</a:t>
            </a: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dirty="0">
                <a:latin typeface="Calibri"/>
                <a:cs typeface="Calibri"/>
              </a:rPr>
              <a:t>Please report lost card immediately to </a:t>
            </a:r>
            <a:r>
              <a:rPr lang="en" b="1" dirty="0">
                <a:latin typeface="Calibri"/>
                <a:cs typeface="Calibri"/>
              </a:rPr>
              <a:t>Erika Slocum or Steph Meyers</a:t>
            </a:r>
            <a:r>
              <a:rPr lang="en" dirty="0">
                <a:latin typeface="Calibri"/>
                <a:cs typeface="Calibri"/>
              </a:rPr>
              <a:t>; only </a:t>
            </a:r>
            <a:r>
              <a:rPr lang="en" b="1" dirty="0">
                <a:latin typeface="Calibri"/>
                <a:cs typeface="Calibri"/>
              </a:rPr>
              <a:t>one (1)</a:t>
            </a:r>
            <a:r>
              <a:rPr lang="en" dirty="0">
                <a:latin typeface="Calibri"/>
                <a:cs typeface="Calibri"/>
              </a:rPr>
              <a:t> chance to lose a card; on your second time you will lose your P-Card privileges for the </a:t>
            </a:r>
            <a:r>
              <a:rPr lang="en" b="1" u="sng" dirty="0">
                <a:latin typeface="Calibri"/>
                <a:cs typeface="Calibri"/>
              </a:rPr>
              <a:t>remainder</a:t>
            </a:r>
            <a:r>
              <a:rPr lang="en" dirty="0">
                <a:latin typeface="Calibri"/>
                <a:cs typeface="Calibri"/>
              </a:rPr>
              <a:t> of the school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0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P-Cards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●"/>
            </a:pPr>
            <a:r>
              <a:rPr lang="en" dirty="0">
                <a:latin typeface="Calibri"/>
                <a:cs typeface="Calibri"/>
              </a:rPr>
              <a:t>Schedule of when P-Card Receipts are due:</a:t>
            </a:r>
          </a:p>
          <a:p>
            <a:pPr marL="914400" lvl="1" indent="-34290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○"/>
            </a:pPr>
            <a:r>
              <a:rPr lang="en" b="1" dirty="0">
                <a:solidFill>
                  <a:srgbClr val="FF0000"/>
                </a:solidFill>
                <a:latin typeface="Calibri"/>
                <a:cs typeface="Calibri"/>
              </a:rPr>
              <a:t>All P-Card receipts must be placed in the Treasurer folder that was given to you. All receipts must be signed by the treasurer of the club.</a:t>
            </a: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dirty="0">
                <a:latin typeface="Calibri"/>
                <a:cs typeface="Calibri"/>
              </a:rPr>
              <a:t>All P-Card receipts are due by </a:t>
            </a:r>
            <a:r>
              <a:rPr lang="en" b="1" dirty="0">
                <a:latin typeface="Calibri"/>
                <a:cs typeface="Calibri"/>
              </a:rPr>
              <a:t>12:00 p.m. on the 28th day of the month</a:t>
            </a:r>
            <a:r>
              <a:rPr lang="en" dirty="0">
                <a:latin typeface="Calibri"/>
                <a:cs typeface="Calibri"/>
              </a:rPr>
              <a:t> </a:t>
            </a:r>
            <a:r>
              <a:rPr lang="en" b="1" dirty="0">
                <a:latin typeface="Calibri"/>
                <a:cs typeface="Calibri"/>
              </a:rPr>
              <a:t>or the next business day if the 28th falls during a weekend.</a:t>
            </a:r>
          </a:p>
          <a:p>
            <a:pPr marL="1028700" lvl="2">
              <a:spcBef>
                <a:spcPts val="0"/>
              </a:spcBef>
              <a:buClr>
                <a:srgbClr val="1C4587"/>
              </a:buClr>
              <a:buSzPct val="100000"/>
            </a:pPr>
            <a:endParaRPr lang="en" sz="2400" dirty="0">
              <a:latin typeface="Calibri"/>
              <a:cs typeface="Calibri"/>
            </a:endParaRPr>
          </a:p>
          <a:p>
            <a:pPr marL="1371600" lvl="2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■"/>
            </a:pPr>
            <a:r>
              <a:rPr lang="en" sz="2000" dirty="0">
                <a:latin typeface="Calibri"/>
                <a:cs typeface="Calibri"/>
              </a:rPr>
              <a:t>Email reminders will be sent. There should be no excuses for not having receipts turned in on time and that “you did not know” when receipts were due.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B58C6A-39ED-4C45-890C-2B074AAD81BE}"/>
              </a:ext>
            </a:extLst>
          </p:cNvPr>
          <p:cNvSpPr txBox="1"/>
          <p:nvPr/>
        </p:nvSpPr>
        <p:spPr>
          <a:xfrm>
            <a:off x="822959" y="4862946"/>
            <a:ext cx="7407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400" b="1" dirty="0">
                <a:cs typeface="Calibri"/>
              </a:rPr>
              <a:t>RED FOLDERS WILL BE AVAILABLE AS OF FRIDAY, SEPT. 6 </a:t>
            </a:r>
          </a:p>
          <a:p>
            <a:pPr algn="ctr"/>
            <a:r>
              <a:rPr lang="en" sz="2400" b="1" dirty="0">
                <a:cs typeface="Calibri"/>
              </a:rPr>
              <a:t>AT NOON IN CAMPUS &amp; RESIDENTIAL LIFE</a:t>
            </a:r>
          </a:p>
        </p:txBody>
      </p:sp>
    </p:spTree>
    <p:extLst>
      <p:ext uri="{BB962C8B-B14F-4D97-AF65-F5344CB8AC3E}">
        <p14:creationId xmlns:p14="http://schemas.microsoft.com/office/powerpoint/2010/main" val="112454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P-Card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●"/>
            </a:pPr>
            <a:r>
              <a:rPr lang="en" dirty="0">
                <a:latin typeface="Calibri"/>
                <a:cs typeface="Calibri"/>
              </a:rPr>
              <a:t>Consequences of Late Receipts/No Receipts</a:t>
            </a:r>
            <a:r>
              <a:rPr lang="en" sz="2000" dirty="0">
                <a:latin typeface="Calibri"/>
                <a:cs typeface="Calibri"/>
              </a:rPr>
              <a:t>	</a:t>
            </a: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dirty="0">
                <a:latin typeface="Calibri"/>
                <a:cs typeface="Calibri"/>
              </a:rPr>
              <a:t>1st time: Warning</a:t>
            </a: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dirty="0">
                <a:latin typeface="Calibri"/>
                <a:cs typeface="Calibri"/>
              </a:rPr>
              <a:t>2nd time: P-Card will need to be turned into Erika Slocum for the remainder of the school year.</a:t>
            </a:r>
          </a:p>
          <a:p>
            <a:pPr marL="114300" lvl="0">
              <a:spcBef>
                <a:spcPts val="0"/>
              </a:spcBef>
              <a:buClr>
                <a:srgbClr val="1C4587"/>
              </a:buClr>
              <a:buSzPct val="100000"/>
            </a:pPr>
            <a:endParaRPr lang="en" sz="2000" dirty="0">
              <a:latin typeface="Calibri"/>
              <a:cs typeface="Calibri"/>
            </a:endParaRPr>
          </a:p>
          <a:p>
            <a:pPr marL="457200" lvl="0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●"/>
            </a:pPr>
            <a:r>
              <a:rPr lang="en" dirty="0">
                <a:latin typeface="Calibri"/>
                <a:cs typeface="Calibri"/>
              </a:rPr>
              <a:t>Change in Officers</a:t>
            </a: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dirty="0">
                <a:latin typeface="Calibri"/>
                <a:cs typeface="Calibri"/>
              </a:rPr>
              <a:t>If there is a change in officers, please email </a:t>
            </a:r>
            <a:r>
              <a:rPr lang="en-US" dirty="0">
                <a:latin typeface="Calibri"/>
                <a:cs typeface="Calibri"/>
              </a:rPr>
              <a:t>SECA</a:t>
            </a:r>
            <a:r>
              <a:rPr lang="en" dirty="0">
                <a:latin typeface="Calibri"/>
                <a:cs typeface="Calibri"/>
              </a:rPr>
              <a:t> at </a:t>
            </a:r>
            <a:r>
              <a:rPr lang="en-US" u="sng" dirty="0">
                <a:latin typeface="Calibri"/>
                <a:cs typeface="Calibri"/>
                <a:hlinkClick r:id="rId2"/>
              </a:rPr>
              <a:t>seca</a:t>
            </a:r>
            <a:r>
              <a:rPr lang="en" u="sng" dirty="0">
                <a:latin typeface="Calibri"/>
                <a:cs typeface="Calibri"/>
                <a:hlinkClick r:id="rId2"/>
              </a:rPr>
              <a:t>@juniata.edu</a:t>
            </a:r>
            <a:r>
              <a:rPr lang="en" dirty="0">
                <a:latin typeface="Calibri"/>
                <a:cs typeface="Calibri"/>
              </a:rPr>
              <a:t> with your updates immediately.</a:t>
            </a: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dirty="0">
                <a:latin typeface="Calibri"/>
                <a:cs typeface="Calibri"/>
              </a:rPr>
              <a:t>If there is a change in the Treasurer position, the current Treasurer </a:t>
            </a:r>
            <a:r>
              <a:rPr lang="en" b="1" dirty="0">
                <a:latin typeface="Calibri"/>
                <a:cs typeface="Calibri"/>
              </a:rPr>
              <a:t>must return the visa card and grey Wal-Mart card directly to Steph Meyers.</a:t>
            </a:r>
          </a:p>
          <a:p>
            <a:pPr marL="1028700" lvl="2">
              <a:spcBef>
                <a:spcPts val="0"/>
              </a:spcBef>
              <a:buClr>
                <a:srgbClr val="1C4587"/>
              </a:buClr>
              <a:buSzPct val="100000"/>
            </a:pPr>
            <a:endParaRPr lang="en" sz="2000" dirty="0">
              <a:latin typeface="Calibri"/>
              <a:cs typeface="Calibri"/>
            </a:endParaRPr>
          </a:p>
          <a:p>
            <a:pPr marL="1371600" lvl="2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■"/>
            </a:pPr>
            <a:r>
              <a:rPr lang="en" sz="2000" dirty="0">
                <a:latin typeface="Calibri"/>
                <a:cs typeface="Calibri"/>
              </a:rPr>
              <a:t>If officers have changed and we find out otherwise, you will lose your P-Card privileges.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395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7958A-A50B-0E4F-B711-59439C3B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Request Form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D878E6-9E8E-3A44-AF92-75E1DEC98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2233" y="1918453"/>
            <a:ext cx="3073774" cy="4022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5CBB2-90A8-8948-B949-4FCB96ADA155}"/>
              </a:ext>
            </a:extLst>
          </p:cNvPr>
          <p:cNvSpPr txBox="1"/>
          <p:nvPr/>
        </p:nvSpPr>
        <p:spPr>
          <a:xfrm>
            <a:off x="986589" y="1961147"/>
            <a:ext cx="36082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Contracts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W9 &amp; Contract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Invoices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Reimbursements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Receipts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Payment Advances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Advance Clear</a:t>
            </a:r>
          </a:p>
        </p:txBody>
      </p:sp>
    </p:spTree>
    <p:extLst>
      <p:ext uri="{BB962C8B-B14F-4D97-AF65-F5344CB8AC3E}">
        <p14:creationId xmlns:p14="http://schemas.microsoft.com/office/powerpoint/2010/main" val="653898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62785-81CA-1D43-9BF7-677957DE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47F62-1FC2-6D4C-9A4E-56FA149F7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Contracts may </a:t>
            </a:r>
            <a:r>
              <a:rPr lang="en-US" sz="2400" b="1" dirty="0"/>
              <a:t>only</a:t>
            </a:r>
            <a:r>
              <a:rPr lang="en-US" sz="2400" dirty="0"/>
              <a:t> be signed by Erin Paschal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Set an appointment at least 2 weeks prior to event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Bring the following: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Contract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Completed PA1099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Completed W9</a:t>
            </a:r>
          </a:p>
        </p:txBody>
      </p:sp>
    </p:spTree>
    <p:extLst>
      <p:ext uri="{BB962C8B-B14F-4D97-AF65-F5344CB8AC3E}">
        <p14:creationId xmlns:p14="http://schemas.microsoft.com/office/powerpoint/2010/main" val="506421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Requests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Bring the form and accompanying information to the </a:t>
            </a:r>
            <a:r>
              <a:rPr lang="en-US" dirty="0" err="1">
                <a:latin typeface="Calibri"/>
                <a:cs typeface="Calibri"/>
              </a:rPr>
              <a:t>I.Harvey</a:t>
            </a:r>
            <a:r>
              <a:rPr lang="en-US" dirty="0">
                <a:latin typeface="Calibri"/>
                <a:cs typeface="Calibri"/>
              </a:rPr>
              <a:t> Brumbaugh building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Bursar’s Counter will be located on 1</a:t>
            </a:r>
            <a:r>
              <a:rPr lang="en-US" baseline="30000" dirty="0">
                <a:latin typeface="Calibri"/>
                <a:cs typeface="Calibri"/>
              </a:rPr>
              <a:t>st</a:t>
            </a:r>
            <a:r>
              <a:rPr lang="en-US" dirty="0">
                <a:latin typeface="Calibri"/>
                <a:cs typeface="Calibri"/>
              </a:rPr>
              <a:t> floor, in office directly to the left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Open between 10am – 3pm</a:t>
            </a:r>
          </a:p>
          <a:p>
            <a:r>
              <a:rPr lang="en-US" dirty="0">
                <a:latin typeface="Calibri"/>
                <a:cs typeface="Calibri"/>
              </a:rPr>
              <a:t>Must place request by Tuesday at noon for funds to be processed by Friday morning</a:t>
            </a:r>
          </a:p>
          <a:p>
            <a:r>
              <a:rPr lang="en-US" dirty="0">
                <a:latin typeface="Calibri"/>
                <a:cs typeface="Calibri"/>
              </a:rPr>
              <a:t>Advances and reimbursements will be deposited directly to your personal bank account </a:t>
            </a:r>
          </a:p>
          <a:p>
            <a:r>
              <a:rPr lang="en-US" dirty="0">
                <a:latin typeface="Calibri"/>
                <a:cs typeface="Calibri"/>
              </a:rPr>
              <a:t>Forms found </a:t>
            </a:r>
            <a:r>
              <a:rPr lang="en-US" dirty="0">
                <a:cs typeface="Calibri"/>
              </a:rPr>
              <a:t>online at http://www.juniata.edu/offices/student-engagement-and-campus-activities/forms.php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055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3" y="0"/>
            <a:ext cx="91397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Introductions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A5D009-4414-49D5-A79A-CFD6829FA5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696629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0841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Deposits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Append the object code 4829 to your account number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21-AAAAA-4829</a:t>
            </a:r>
          </a:p>
          <a:p>
            <a:r>
              <a:rPr lang="en-US" dirty="0">
                <a:latin typeface="Calibri"/>
                <a:cs typeface="Calibri"/>
              </a:rPr>
              <a:t>Bring the Deposit Form and the cash/checks to the </a:t>
            </a:r>
            <a:r>
              <a:rPr lang="en-US" dirty="0" err="1">
                <a:latin typeface="Calibri"/>
                <a:cs typeface="Calibri"/>
              </a:rPr>
              <a:t>I.Harvey</a:t>
            </a:r>
            <a:r>
              <a:rPr lang="en-US" dirty="0">
                <a:latin typeface="Calibri"/>
                <a:cs typeface="Calibri"/>
              </a:rPr>
              <a:t> Brumbaugh to Deposit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" t="4970" r="3492" b="48961"/>
          <a:stretch/>
        </p:blipFill>
        <p:spPr>
          <a:xfrm>
            <a:off x="2053917" y="3086101"/>
            <a:ext cx="508188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2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Petition For Additional Funds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If your RSO needs additional funding for an event during the year, complete the “Petition for Funds (for RSOs)</a:t>
            </a:r>
          </a:p>
          <a:p>
            <a:r>
              <a:rPr lang="en-US" dirty="0">
                <a:latin typeface="Calibri"/>
                <a:cs typeface="Calibri"/>
              </a:rPr>
              <a:t>Try to adhere to the Allocations Rubric when possible</a:t>
            </a:r>
          </a:p>
          <a:p>
            <a:r>
              <a:rPr lang="en-US" dirty="0">
                <a:latin typeface="Calibri"/>
                <a:cs typeface="Calibri"/>
              </a:rPr>
              <a:t>You will present your petition to the Allocations Board for approval</a:t>
            </a:r>
          </a:p>
        </p:txBody>
      </p:sp>
    </p:spTree>
    <p:extLst>
      <p:ext uri="{BB962C8B-B14F-4D97-AF65-F5344CB8AC3E}">
        <p14:creationId xmlns:p14="http://schemas.microsoft.com/office/powerpoint/2010/main" val="3421851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Debt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Clubs that end the year in debt, can request allocations for the upcoming year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Those clubs will not, however be allocated funds to cover the remaining debt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59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38589C0-4606-4156-BEC9-696F08B09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599" y="640080"/>
            <a:ext cx="2604734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300">
                <a:solidFill>
                  <a:srgbClr val="FFFFFF"/>
                </a:solidFill>
              </a:rPr>
              <a:t>Questions?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05F4E3-11DA-44D9-9ED4-89FBE95BA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18" r="2" b="2"/>
          <a:stretch/>
        </p:blipFill>
        <p:spPr>
          <a:xfrm>
            <a:off x="3479799" y="10"/>
            <a:ext cx="566420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78668EE-3D16-4B1B-8CFE-482C22669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6779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3" y="0"/>
            <a:ext cx="91397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Office Locations	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7A72F2-BABD-4B1A-9E1F-DCED664E9F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8261853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2980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 Policies and Procedures</a:t>
            </a:r>
          </a:p>
          <a:p>
            <a:r>
              <a:rPr lang="en-US" dirty="0"/>
              <a:t>Working with Advisors</a:t>
            </a:r>
          </a:p>
          <a:p>
            <a:r>
              <a:rPr lang="en-US" dirty="0"/>
              <a:t>Club Resources</a:t>
            </a:r>
          </a:p>
          <a:p>
            <a:r>
              <a:rPr lang="en-US" dirty="0"/>
              <a:t>Questions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Treasurers: Budget Information and Paperwork</a:t>
            </a:r>
          </a:p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73998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E54CE3AD-C754-4F1E-A76F-1EDDF7179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3422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C3F7C-D113-CD41-B22C-3422D8FA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7" y="643467"/>
            <a:ext cx="2600677" cy="5571066"/>
          </a:xfrm>
        </p:spPr>
        <p:txBody>
          <a:bodyPr anchor="ctr"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Juniata Student Club Hazing Policy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D238B743-4443-4735-BFC2-B514F6409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434229" y="0"/>
            <a:ext cx="570977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75681-260F-5D45-85A7-BAF85FE73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54" y="643467"/>
            <a:ext cx="4578216" cy="5571065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Dan Cook-Huffman, Associate Dean of Students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What is hazing? 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How to recognize it? 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How to report it?</a:t>
            </a:r>
          </a:p>
        </p:txBody>
      </p:sp>
    </p:spTree>
    <p:extLst>
      <p:ext uri="{BB962C8B-B14F-4D97-AF65-F5344CB8AC3E}">
        <p14:creationId xmlns:p14="http://schemas.microsoft.com/office/powerpoint/2010/main" val="933376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8795A-D2D9-1E41-B5F0-25BBF8864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Traveling Off Campus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187C7-1043-0D47-BC13-81783FD35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803683" cy="44347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Requirements</a:t>
            </a:r>
          </a:p>
          <a:p>
            <a:pPr lvl="1"/>
            <a:r>
              <a:rPr lang="en-US" dirty="0"/>
              <a:t>Vehicle Safety Training</a:t>
            </a:r>
          </a:p>
          <a:p>
            <a:pPr lvl="1"/>
            <a:r>
              <a:rPr lang="en-US" dirty="0"/>
              <a:t>Participation Agreement</a:t>
            </a:r>
          </a:p>
          <a:p>
            <a:r>
              <a:rPr lang="en-US" dirty="0"/>
              <a:t>Safety Rules</a:t>
            </a:r>
          </a:p>
          <a:p>
            <a:pPr lvl="1"/>
            <a:r>
              <a:rPr lang="en-US" dirty="0"/>
              <a:t>Cell Phone</a:t>
            </a:r>
          </a:p>
          <a:p>
            <a:pPr lvl="1"/>
            <a:r>
              <a:rPr lang="en-US" dirty="0"/>
              <a:t>Seatbelts </a:t>
            </a:r>
          </a:p>
          <a:p>
            <a:pPr lvl="1"/>
            <a:r>
              <a:rPr lang="en-US" dirty="0"/>
              <a:t>Speed Limits </a:t>
            </a:r>
          </a:p>
          <a:p>
            <a:r>
              <a:rPr lang="en-US" dirty="0"/>
              <a:t>Vehicle Usage</a:t>
            </a:r>
          </a:p>
          <a:p>
            <a:pPr lvl="1"/>
            <a:r>
              <a:rPr lang="en-US" dirty="0"/>
              <a:t>College Vehicles – college insurance</a:t>
            </a:r>
          </a:p>
          <a:p>
            <a:pPr lvl="1"/>
            <a:r>
              <a:rPr lang="en-US" dirty="0"/>
              <a:t>Personal Vehicles – no college insurance</a:t>
            </a:r>
          </a:p>
          <a:p>
            <a:r>
              <a:rPr lang="en-US" sz="2400" b="1" dirty="0"/>
              <a:t>All off-campus trips (more than 10 miles) must be registered!</a:t>
            </a:r>
          </a:p>
          <a:p>
            <a:r>
              <a:rPr lang="en-US" dirty="0"/>
              <a:t>SECA Webpage – Forms – Event Planning Forms - Travel Form</a:t>
            </a:r>
          </a:p>
        </p:txBody>
      </p:sp>
    </p:spTree>
    <p:extLst>
      <p:ext uri="{BB962C8B-B14F-4D97-AF65-F5344CB8AC3E}">
        <p14:creationId xmlns:p14="http://schemas.microsoft.com/office/powerpoint/2010/main" val="277965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830B-E4C7-C54C-95BA-F183ACD14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BYOB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69E1D-EA25-6041-BAF2-AB5CA7337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Registration Form </a:t>
            </a:r>
          </a:p>
          <a:p>
            <a:pPr lvl="1"/>
            <a:r>
              <a:rPr lang="en-US" dirty="0"/>
              <a:t>Two weeks prior to event</a:t>
            </a:r>
          </a:p>
          <a:p>
            <a:r>
              <a:rPr lang="en-US" dirty="0"/>
              <a:t>Meeting with a representative from Campus Life</a:t>
            </a:r>
          </a:p>
          <a:p>
            <a:r>
              <a:rPr lang="en-US" dirty="0"/>
              <a:t>TIPS Trained Individuals Present</a:t>
            </a:r>
          </a:p>
          <a:p>
            <a:pPr lvl="1"/>
            <a:r>
              <a:rPr lang="en-US" dirty="0"/>
              <a:t>$7.25/</a:t>
            </a:r>
            <a:r>
              <a:rPr lang="en-US" dirty="0" err="1"/>
              <a:t>hr</a:t>
            </a:r>
            <a:r>
              <a:rPr lang="en-US" dirty="0"/>
              <a:t>/person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26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B57A1-2CD5-1E49-82B0-F1AD68E2B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Involving Minors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70732-11F1-5C4E-9129-F7124B706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screenings must be completed for each student working the event</a:t>
            </a:r>
          </a:p>
          <a:p>
            <a:pPr lvl="1"/>
            <a:r>
              <a:rPr lang="en-US" dirty="0"/>
              <a:t>Criminal Background Check</a:t>
            </a:r>
          </a:p>
          <a:p>
            <a:pPr lvl="1"/>
            <a:r>
              <a:rPr lang="en-US" dirty="0"/>
              <a:t>Child Abuse Screening</a:t>
            </a:r>
          </a:p>
          <a:p>
            <a:r>
              <a:rPr lang="en-US" dirty="0"/>
              <a:t>All Forms must be submitted to Campus and Residential Life one week prior to the event.</a:t>
            </a:r>
          </a:p>
          <a:p>
            <a:r>
              <a:rPr lang="en-US" dirty="0"/>
              <a:t>*Please note – screenings can take up to two months to complete.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2131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1368</Words>
  <Application>Microsoft Macintosh PowerPoint</Application>
  <PresentationFormat>On-screen Show (4:3)</PresentationFormat>
  <Paragraphs>211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Helvetica</vt:lpstr>
      <vt:lpstr>Retrospect</vt:lpstr>
      <vt:lpstr>RSO Officers Training </vt:lpstr>
      <vt:lpstr>Welcome </vt:lpstr>
      <vt:lpstr>Introductions</vt:lpstr>
      <vt:lpstr>Office Locations </vt:lpstr>
      <vt:lpstr>Training Agenda</vt:lpstr>
      <vt:lpstr>Juniata Student Club Hazing Policy</vt:lpstr>
      <vt:lpstr>Traveling Off Campus</vt:lpstr>
      <vt:lpstr>BYOB Events</vt:lpstr>
      <vt:lpstr>Events Involving Minors</vt:lpstr>
      <vt:lpstr>Equipment Inspections </vt:lpstr>
      <vt:lpstr>Copyright Requirements</vt:lpstr>
      <vt:lpstr>Working with Parkhurst</vt:lpstr>
      <vt:lpstr>Posting Policy</vt:lpstr>
      <vt:lpstr>RSO Resources</vt:lpstr>
      <vt:lpstr>Working with Your Advisor</vt:lpstr>
      <vt:lpstr>Optional Upcoming Trainings</vt:lpstr>
      <vt:lpstr>Not Optional Trainings</vt:lpstr>
      <vt:lpstr>Questions?</vt:lpstr>
      <vt:lpstr>Take a little break</vt:lpstr>
      <vt:lpstr>Check Back In  </vt:lpstr>
      <vt:lpstr>RSO Budgets Overview</vt:lpstr>
      <vt:lpstr>Purchases</vt:lpstr>
      <vt:lpstr>Tax Exemption</vt:lpstr>
      <vt:lpstr>Purchasing Cards (P-Cards)</vt:lpstr>
      <vt:lpstr>P-Cards (cont.)</vt:lpstr>
      <vt:lpstr>P-Card Policies</vt:lpstr>
      <vt:lpstr>Payment Request Form</vt:lpstr>
      <vt:lpstr>Contracts </vt:lpstr>
      <vt:lpstr>Payment Requests</vt:lpstr>
      <vt:lpstr>Deposits</vt:lpstr>
      <vt:lpstr>Petition For Additional Funds</vt:lpstr>
      <vt:lpstr>Club Debt Policy</vt:lpstr>
      <vt:lpstr>Questions?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RSO Officers Training </dc:title>
  <dc:creator>Heasley, Christian  (heaslec)</dc:creator>
  <cp:lastModifiedBy>Paschal, Erin (paschae)</cp:lastModifiedBy>
  <cp:revision>1</cp:revision>
  <dcterms:created xsi:type="dcterms:W3CDTF">2019-09-04T13:49:29Z</dcterms:created>
  <dcterms:modified xsi:type="dcterms:W3CDTF">2020-01-28T14:30:26Z</dcterms:modified>
</cp:coreProperties>
</file>